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662" r:id="rId2"/>
    <p:sldId id="841" r:id="rId3"/>
    <p:sldId id="842" r:id="rId4"/>
    <p:sldId id="855" r:id="rId5"/>
    <p:sldId id="951" r:id="rId6"/>
    <p:sldId id="952" r:id="rId7"/>
    <p:sldId id="953" r:id="rId8"/>
    <p:sldId id="924" r:id="rId9"/>
    <p:sldId id="954" r:id="rId10"/>
    <p:sldId id="955" r:id="rId11"/>
    <p:sldId id="858" r:id="rId12"/>
    <p:sldId id="957" r:id="rId13"/>
    <p:sldId id="958" r:id="rId14"/>
    <p:sldId id="960" r:id="rId15"/>
    <p:sldId id="961" r:id="rId16"/>
    <p:sldId id="962" r:id="rId17"/>
    <p:sldId id="963" r:id="rId18"/>
    <p:sldId id="964" r:id="rId19"/>
    <p:sldId id="965" r:id="rId20"/>
    <p:sldId id="966" r:id="rId21"/>
    <p:sldId id="967" r:id="rId22"/>
    <p:sldId id="968" r:id="rId23"/>
    <p:sldId id="886" r:id="rId24"/>
    <p:sldId id="887" r:id="rId25"/>
    <p:sldId id="590" r:id="rId26"/>
    <p:sldId id="591" r:id="rId27"/>
    <p:sldId id="593" r:id="rId28"/>
  </p:sldIdLst>
  <p:sldSz cx="9144000" cy="5715000" type="screen16x1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7" userDrawn="1">
          <p15:clr>
            <a:srgbClr val="A4A3A4"/>
          </p15:clr>
        </p15:guide>
        <p15:guide id="2" pos="2993" userDrawn="1">
          <p15:clr>
            <a:srgbClr val="A4A3A4"/>
          </p15:clr>
        </p15:guide>
        <p15:guide id="3" orient="horz" pos="303" userDrawn="1">
          <p15:clr>
            <a:srgbClr val="A4A3A4"/>
          </p15:clr>
        </p15:guide>
        <p15:guide id="4" pos="5465" userDrawn="1">
          <p15:clr>
            <a:srgbClr val="A4A3A4"/>
          </p15:clr>
        </p15:guide>
        <p15:guide id="5" pos="317" userDrawn="1">
          <p15:clr>
            <a:srgbClr val="A4A3A4"/>
          </p15:clr>
        </p15:guide>
        <p15:guide id="6" pos="2767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orient="horz" pos="575" userDrawn="1">
          <p15:clr>
            <a:srgbClr val="A4A3A4"/>
          </p15:clr>
        </p15:guide>
        <p15:guide id="10" pos="431" userDrawn="1">
          <p15:clr>
            <a:srgbClr val="A4A3A4"/>
          </p15:clr>
        </p15:guide>
        <p15:guide id="12" pos="544" userDrawn="1">
          <p15:clr>
            <a:srgbClr val="A4A3A4"/>
          </p15:clr>
        </p15:guide>
        <p15:guide id="13" pos="4263" userDrawn="1">
          <p15:clr>
            <a:srgbClr val="A4A3A4"/>
          </p15:clr>
        </p15:guide>
        <p15:guide id="14" orient="horz" pos="1913" userDrawn="1">
          <p15:clr>
            <a:srgbClr val="A4A3A4"/>
          </p15:clr>
        </p15:guide>
        <p15:guide id="16" pos="1633" userDrawn="1">
          <p15:clr>
            <a:srgbClr val="A4A3A4"/>
          </p15:clr>
        </p15:guide>
        <p15:guide id="17" orient="horz" pos="1981" userDrawn="1">
          <p15:clr>
            <a:srgbClr val="A4A3A4"/>
          </p15:clr>
        </p15:guide>
        <p15:guide id="18" pos="15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DC8"/>
    <a:srgbClr val="D8F0F3"/>
    <a:srgbClr val="FEC9C5"/>
    <a:srgbClr val="FFD7C2"/>
    <a:srgbClr val="E4DDED"/>
    <a:srgbClr val="72993E"/>
    <a:srgbClr val="83AF47"/>
    <a:srgbClr val="92C14D"/>
    <a:srgbClr val="2670D5"/>
    <a:srgbClr val="EE4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4" autoAdjust="0"/>
    <p:restoredTop sz="90282" autoAdjust="0"/>
  </p:normalViewPr>
  <p:slideViewPr>
    <p:cSldViewPr snapToGrid="0">
      <p:cViewPr varScale="1">
        <p:scale>
          <a:sx n="128" d="100"/>
          <a:sy n="128" d="100"/>
        </p:scale>
        <p:origin x="544" y="168"/>
      </p:cViewPr>
      <p:guideLst>
        <p:guide orient="horz" pos="3297"/>
        <p:guide pos="2993"/>
        <p:guide orient="horz" pos="303"/>
        <p:guide pos="5465"/>
        <p:guide pos="317"/>
        <p:guide pos="2767"/>
        <p:guide pos="2880"/>
        <p:guide orient="horz" pos="575"/>
        <p:guide pos="431"/>
        <p:guide pos="544"/>
        <p:guide pos="4263"/>
        <p:guide orient="horz" pos="1913"/>
        <p:guide pos="1633"/>
        <p:guide orient="horz" pos="1981"/>
        <p:guide pos="1542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447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9D357267-F5CB-4939-BF7A-DB6BFA44456E}" type="datetimeFigureOut">
              <a:rPr lang="es-ES" smtClean="0"/>
              <a:pPr/>
              <a:t>2/6/21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6B7E992D-280B-41DE-9EA7-7D9ADBA98B4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068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3296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669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1501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258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3371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2211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6619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78832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35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8589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75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900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69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893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600" dirty="0"/>
              <a:t>Se recomienda revisar previamente la norma ISO 9001:2015 para conocer el nuevo enfoque en los procesos.</a:t>
            </a:r>
          </a:p>
          <a:p>
            <a:endParaRPr lang="es-ES_tradnl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6363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9937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E992D-280B-41DE-9EA7-7D9ADBA98B46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570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00CA-E45F-416D-B659-25554F846B43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895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379148" y="5371562"/>
            <a:ext cx="136928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b="0" i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© ISIL. Todos los derechos reservados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3227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PROCESOS, SIMULACIÓN Y MEJORA CONTINUA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13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4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ema - 1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17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E431DC42-303B-F545-9789-3724F9E97760}"/>
              </a:ext>
            </a:extLst>
          </p:cNvPr>
          <p:cNvSpPr/>
          <p:nvPr userDrawn="1"/>
        </p:nvSpPr>
        <p:spPr>
          <a:xfrm>
            <a:off x="7379148" y="5371562"/>
            <a:ext cx="136928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sz="600" b="0" i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© ISIL. Todos los derechos reservados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372701D-0A84-0448-9BAF-91437343CCCB}"/>
              </a:ext>
            </a:extLst>
          </p:cNvPr>
          <p:cNvSpPr txBox="1"/>
          <p:nvPr userDrawn="1"/>
        </p:nvSpPr>
        <p:spPr>
          <a:xfrm>
            <a:off x="876300" y="5343295"/>
            <a:ext cx="3227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GESTIÓN DE PROCESOS, SIMULACIÓN Y MEJORA CONTINUA</a:t>
            </a:r>
            <a:r>
              <a:rPr lang="en-US" sz="800" kern="120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Wingdings"/>
                <a:cs typeface="Calibri"/>
                <a:sym typeface="Wingdings"/>
              </a:rPr>
              <a:t></a:t>
            </a: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  <a:sym typeface="Wingdings"/>
              </a:rPr>
              <a:t>  SESIÓN 13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0D14F7-6E9D-9E40-BFFD-243BDDA808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" y="5349405"/>
            <a:ext cx="369984" cy="2068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7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s-ES" sz="3200" b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s-ES" sz="2800" smtClean="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s-ES" sz="2400" smtClean="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s-ES" sz="2000" smtClean="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s-ES" sz="2000" smtClean="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743325" y="2200"/>
            <a:ext cx="5400675" cy="5715000"/>
          </a:xfrm>
          <a:prstGeom prst="rect">
            <a:avLst/>
          </a:prstGeom>
          <a:solidFill>
            <a:srgbClr val="ACD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1885863"/>
            <a:ext cx="174625" cy="17462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0376003-8003-B944-8B01-9A232A7A385C}"/>
              </a:ext>
            </a:extLst>
          </p:cNvPr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b="1" dirty="0">
                <a:solidFill>
                  <a:srgbClr val="6C6D6C"/>
                </a:solidFill>
                <a:latin typeface="Calibri" charset="0"/>
                <a:cs typeface="Calibri" charset="0"/>
              </a:rPr>
              <a:t>GESTIÓN DE PROCESOS, SIMULACIÓN Y MEJORA CONTINUA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7912730" y="3083101"/>
            <a:ext cx="330754" cy="210584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509203" y="1095185"/>
            <a:ext cx="114521" cy="114521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487845" y="2266121"/>
            <a:ext cx="317533" cy="196092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8111944" y="1223486"/>
            <a:ext cx="263080" cy="167497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576266" y="2378873"/>
            <a:ext cx="114521" cy="114521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flipH="1">
            <a:off x="5887997" y="1698053"/>
            <a:ext cx="272736" cy="173645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505456" y="2569985"/>
            <a:ext cx="76092" cy="760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6200774" y="560161"/>
            <a:ext cx="635554" cy="63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alphaModFix amt="41000"/>
          </a:blip>
          <a:stretch>
            <a:fillRect/>
          </a:stretch>
        </p:blipFill>
        <p:spPr>
          <a:xfrm>
            <a:off x="7641486" y="1778879"/>
            <a:ext cx="660479" cy="7350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>
            <a:off x="5061550" y="1439333"/>
            <a:ext cx="400659" cy="5609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alphaModFix amt="41000"/>
          </a:blip>
          <a:stretch>
            <a:fillRect/>
          </a:stretch>
        </p:blipFill>
        <p:spPr>
          <a:xfrm>
            <a:off x="4790427" y="2946166"/>
            <a:ext cx="541333" cy="451111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503238" y="2177570"/>
            <a:ext cx="3240087" cy="9210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s-ES" sz="2100" dirty="0">
                <a:latin typeface="Graphik Medium" charset="0"/>
                <a:ea typeface="Graphik Medium" charset="0"/>
                <a:cs typeface="Graphik Medium" charset="0"/>
              </a:rPr>
              <a:t>SISTEMAS DE GESTIÓN </a:t>
            </a:r>
            <a:r>
              <a:rPr lang="es-ES" sz="2100" b="1" dirty="0">
                <a:latin typeface="Graphik Bold" charset="0"/>
                <a:ea typeface="Graphik Bold" charset="0"/>
                <a:cs typeface="Graphik Bold" charset="0"/>
              </a:rPr>
              <a:t>DE LA CALIDAD</a:t>
            </a:r>
            <a:br>
              <a:rPr lang="es-ES" sz="2100" b="1" dirty="0">
                <a:latin typeface="Graphik Bold" charset="0"/>
                <a:ea typeface="Graphik Bold" charset="0"/>
                <a:cs typeface="Graphik Bold" charset="0"/>
              </a:rPr>
            </a:br>
            <a:r>
              <a:rPr lang="es-ES" sz="2100" b="1" dirty="0">
                <a:latin typeface="Graphik Bold" charset="0"/>
                <a:ea typeface="Graphik Bold" charset="0"/>
                <a:cs typeface="Graphik Bold" charset="0"/>
              </a:rPr>
              <a:t>ISO-9001:2015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503237" y="3219842"/>
            <a:ext cx="310474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lnSpc>
                <a:spcPct val="120000"/>
              </a:lnSpc>
              <a:buClr>
                <a:srgbClr val="92C24E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ISO</a:t>
            </a:r>
          </a:p>
          <a:p>
            <a:pPr marL="177800" indent="-177800">
              <a:lnSpc>
                <a:spcPct val="120000"/>
              </a:lnSpc>
              <a:buClr>
                <a:srgbClr val="92C24E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Principios básicos en el desarrollo </a:t>
            </a:r>
            <a:b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</a:b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de estándares</a:t>
            </a:r>
          </a:p>
          <a:p>
            <a:pPr marL="177800" indent="-177800">
              <a:lnSpc>
                <a:spcPct val="120000"/>
              </a:lnSpc>
              <a:buClr>
                <a:srgbClr val="92C24E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Etapas para el desarrollo de </a:t>
            </a:r>
            <a:b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</a:b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los estándares</a:t>
            </a:r>
          </a:p>
          <a:p>
            <a:pPr marL="177800" indent="-177800">
              <a:lnSpc>
                <a:spcPct val="120000"/>
              </a:lnSpc>
              <a:buClr>
                <a:srgbClr val="92C24E"/>
              </a:buClr>
              <a:buSzPct val="100000"/>
              <a:buFont typeface="Arial"/>
              <a:buChar char="•"/>
            </a:pPr>
            <a:r>
              <a:rPr lang="es-ES" sz="1200" dirty="0">
                <a:latin typeface="Graphik Medium" charset="0"/>
                <a:ea typeface="Graphik Medium" charset="0"/>
                <a:cs typeface="Graphik Medium" charset="0"/>
              </a:rPr>
              <a:t>Requisitos de la norma ISO 9001:2015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3FC3217-3DCC-0941-BA6B-6CEEC9F1D080}"/>
              </a:ext>
            </a:extLst>
          </p:cNvPr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2000" b="1" dirty="0">
                <a:solidFill>
                  <a:srgbClr val="ACD144"/>
                </a:solidFill>
                <a:latin typeface="Calibri" charset="0"/>
                <a:ea typeface="Calibri" charset="0"/>
                <a:cs typeface="Calibri" charset="0"/>
              </a:rPr>
              <a:t>SESIÓN 13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57" y="809726"/>
            <a:ext cx="4820231" cy="48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09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13" y="1217838"/>
            <a:ext cx="3956505" cy="3638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BÁSICOS EN EL DESARROLLO DE ESTÁNDARES</a:t>
            </a:r>
          </a:p>
        </p:txBody>
      </p:sp>
    </p:spTree>
    <p:extLst>
      <p:ext uri="{BB962C8B-B14F-4D97-AF65-F5344CB8AC3E}">
        <p14:creationId xmlns:p14="http://schemas.microsoft.com/office/powerpoint/2010/main" val="1891020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2" y="3169972"/>
            <a:ext cx="6978941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ETAPAS PARA </a:t>
            </a:r>
            <a:b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EL DESARROLLO DE LOS ESTÁNDARES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1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ángulo redondeado 65"/>
          <p:cNvSpPr/>
          <p:nvPr/>
        </p:nvSpPr>
        <p:spPr>
          <a:xfrm>
            <a:off x="1807292" y="2234021"/>
            <a:ext cx="1181566" cy="2208000"/>
          </a:xfrm>
          <a:prstGeom prst="roundRect">
            <a:avLst>
              <a:gd name="adj" fmla="val 57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24000" rIns="0" bIns="0" rtlCol="0" anchor="t"/>
          <a:lstStyle/>
          <a:p>
            <a:pPr algn="ctr"/>
            <a:r>
              <a:rPr lang="es-ES_tradnl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El clientes y </a:t>
            </a:r>
            <a:br>
              <a:rPr lang="es-ES_tradnl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otras partes interesadas relevantes</a:t>
            </a:r>
          </a:p>
        </p:txBody>
      </p:sp>
      <p:sp>
        <p:nvSpPr>
          <p:cNvPr id="65" name="Rectángulo redondeado 64"/>
          <p:cNvSpPr/>
          <p:nvPr/>
        </p:nvSpPr>
        <p:spPr>
          <a:xfrm>
            <a:off x="6294998" y="2234021"/>
            <a:ext cx="1181566" cy="2208000"/>
          </a:xfrm>
          <a:prstGeom prst="roundRect">
            <a:avLst>
              <a:gd name="adj" fmla="val 57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24000" rIns="0" bIns="0" rtlCol="0" anchor="t"/>
          <a:lstStyle/>
          <a:p>
            <a:pPr algn="ctr"/>
            <a:r>
              <a:rPr lang="es-ES_tradnl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satisfacción </a:t>
            </a:r>
            <a:br>
              <a:rPr lang="es-ES_tradnl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del cliente</a:t>
            </a:r>
          </a:p>
        </p:txBody>
      </p:sp>
      <p:sp>
        <p:nvSpPr>
          <p:cNvPr id="44" name="Elipse 43"/>
          <p:cNvSpPr/>
          <p:nvPr/>
        </p:nvSpPr>
        <p:spPr>
          <a:xfrm>
            <a:off x="3396318" y="2388443"/>
            <a:ext cx="2372627" cy="21993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7"/>
          <p:cNvSpPr txBox="1"/>
          <p:nvPr/>
        </p:nvSpPr>
        <p:spPr>
          <a:xfrm>
            <a:off x="507698" y="918515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ES_tradnl" sz="1600" b="1" spc="-10" dirty="0">
                <a:latin typeface="Calibri" charset="0"/>
                <a:ea typeface="Calibri" charset="0"/>
                <a:cs typeface="Calibri" charset="0"/>
              </a:rPr>
              <a:t>ENFOQUE BASADO EN PROCESOS</a:t>
            </a:r>
            <a:endParaRPr lang="es-ES_tradnl" sz="1600" spc="-1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1" name="Agrupar 20"/>
          <p:cNvGrpSpPr/>
          <p:nvPr/>
        </p:nvGrpSpPr>
        <p:grpSpPr>
          <a:xfrm>
            <a:off x="5865242" y="3485828"/>
            <a:ext cx="366136" cy="247783"/>
            <a:chOff x="5732583" y="3431510"/>
            <a:chExt cx="366136" cy="247783"/>
          </a:xfrm>
          <a:solidFill>
            <a:srgbClr val="FF7828"/>
          </a:solidFill>
        </p:grpSpPr>
        <p:sp>
          <p:nvSpPr>
            <p:cNvPr id="19" name="Flecha a la derecha con muesca 18"/>
            <p:cNvSpPr/>
            <p:nvPr/>
          </p:nvSpPr>
          <p:spPr>
            <a:xfrm>
              <a:off x="5922872" y="3431510"/>
              <a:ext cx="175847" cy="247783"/>
            </a:xfrm>
            <a:prstGeom prst="notchedRightArrow">
              <a:avLst>
                <a:gd name="adj1" fmla="val 50000"/>
                <a:gd name="adj2" fmla="val 37234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Flecha a la derecha con muesca 19"/>
            <p:cNvSpPr/>
            <p:nvPr/>
          </p:nvSpPr>
          <p:spPr>
            <a:xfrm flipH="1">
              <a:off x="5732583" y="3431510"/>
              <a:ext cx="175847" cy="247783"/>
            </a:xfrm>
            <a:prstGeom prst="notchedRightArrow">
              <a:avLst>
                <a:gd name="adj1" fmla="val 50000"/>
                <a:gd name="adj2" fmla="val 37234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27" name="Flecha a la derecha con muesca 26"/>
          <p:cNvSpPr/>
          <p:nvPr/>
        </p:nvSpPr>
        <p:spPr>
          <a:xfrm rot="5400000" flipH="1">
            <a:off x="4517023" y="3420819"/>
            <a:ext cx="131216" cy="127131"/>
          </a:xfrm>
          <a:prstGeom prst="notchedRightArrow">
            <a:avLst>
              <a:gd name="adj1" fmla="val 50000"/>
              <a:gd name="adj2" fmla="val 37234"/>
            </a:avLst>
          </a:prstGeom>
          <a:solidFill>
            <a:srgbClr val="FF78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Flecha a la derecha con muesca 27"/>
          <p:cNvSpPr/>
          <p:nvPr/>
        </p:nvSpPr>
        <p:spPr>
          <a:xfrm rot="5400000" flipH="1">
            <a:off x="4517023" y="2915994"/>
            <a:ext cx="131216" cy="127131"/>
          </a:xfrm>
          <a:prstGeom prst="notchedRightArrow">
            <a:avLst>
              <a:gd name="adj1" fmla="val 50000"/>
              <a:gd name="adj2" fmla="val 37234"/>
            </a:avLst>
          </a:prstGeom>
          <a:solidFill>
            <a:srgbClr val="FF78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0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" name="Agrupar 34"/>
          <p:cNvGrpSpPr/>
          <p:nvPr/>
        </p:nvGrpSpPr>
        <p:grpSpPr>
          <a:xfrm>
            <a:off x="4493414" y="3581743"/>
            <a:ext cx="178435" cy="138113"/>
            <a:chOff x="4476750" y="3559175"/>
            <a:chExt cx="178435" cy="138113"/>
          </a:xfrm>
          <a:solidFill>
            <a:srgbClr val="FF7828"/>
          </a:solidFill>
        </p:grpSpPr>
        <p:sp>
          <p:nvSpPr>
            <p:cNvPr id="29" name="Triángulo 28"/>
            <p:cNvSpPr/>
            <p:nvPr/>
          </p:nvSpPr>
          <p:spPr>
            <a:xfrm>
              <a:off x="4507417" y="3644900"/>
              <a:ext cx="117101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" name="Triángulo 29"/>
            <p:cNvSpPr/>
            <p:nvPr/>
          </p:nvSpPr>
          <p:spPr>
            <a:xfrm flipV="1">
              <a:off x="4507417" y="3559175"/>
              <a:ext cx="117101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3" name="Agrupar 32"/>
            <p:cNvGrpSpPr/>
            <p:nvPr/>
          </p:nvGrpSpPr>
          <p:grpSpPr>
            <a:xfrm>
              <a:off x="4476750" y="3559997"/>
              <a:ext cx="178435" cy="137291"/>
              <a:chOff x="4476750" y="3559997"/>
              <a:chExt cx="178435" cy="137291"/>
            </a:xfrm>
            <a:grpFill/>
          </p:grpSpPr>
          <p:sp>
            <p:nvSpPr>
              <p:cNvPr id="31" name="Triángulo 30"/>
              <p:cNvSpPr/>
              <p:nvPr/>
            </p:nvSpPr>
            <p:spPr>
              <a:xfrm rot="5400000" flipV="1">
                <a:off x="4544947" y="3587050"/>
                <a:ext cx="137291" cy="8318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" name="Triángulo 31"/>
              <p:cNvSpPr/>
              <p:nvPr/>
            </p:nvSpPr>
            <p:spPr>
              <a:xfrm rot="16200000" flipH="1" flipV="1">
                <a:off x="4449697" y="3587050"/>
                <a:ext cx="137291" cy="8318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grpSp>
        <p:nvGrpSpPr>
          <p:cNvPr id="36" name="Agrupar 35"/>
          <p:cNvGrpSpPr/>
          <p:nvPr/>
        </p:nvGrpSpPr>
        <p:grpSpPr>
          <a:xfrm>
            <a:off x="3212247" y="2214955"/>
            <a:ext cx="178435" cy="138113"/>
            <a:chOff x="4476750" y="3559175"/>
            <a:chExt cx="178435" cy="138113"/>
          </a:xfrm>
          <a:solidFill>
            <a:srgbClr val="FF7828"/>
          </a:solidFill>
        </p:grpSpPr>
        <p:sp>
          <p:nvSpPr>
            <p:cNvPr id="37" name="Triángulo 36"/>
            <p:cNvSpPr/>
            <p:nvPr/>
          </p:nvSpPr>
          <p:spPr>
            <a:xfrm>
              <a:off x="4507417" y="3644900"/>
              <a:ext cx="117101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" name="Triángulo 37"/>
            <p:cNvSpPr/>
            <p:nvPr/>
          </p:nvSpPr>
          <p:spPr>
            <a:xfrm flipV="1">
              <a:off x="4507417" y="3559175"/>
              <a:ext cx="117101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9" name="Agrupar 38"/>
            <p:cNvGrpSpPr/>
            <p:nvPr/>
          </p:nvGrpSpPr>
          <p:grpSpPr>
            <a:xfrm>
              <a:off x="4476750" y="3559997"/>
              <a:ext cx="178435" cy="137291"/>
              <a:chOff x="4476750" y="3559997"/>
              <a:chExt cx="178435" cy="137291"/>
            </a:xfrm>
            <a:grpFill/>
          </p:grpSpPr>
          <p:sp>
            <p:nvSpPr>
              <p:cNvPr id="40" name="Triángulo 39"/>
              <p:cNvSpPr/>
              <p:nvPr/>
            </p:nvSpPr>
            <p:spPr>
              <a:xfrm rot="5400000" flipV="1">
                <a:off x="4544947" y="3587050"/>
                <a:ext cx="137291" cy="8318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1" name="Triángulo 40"/>
              <p:cNvSpPr/>
              <p:nvPr/>
            </p:nvSpPr>
            <p:spPr>
              <a:xfrm rot="16200000" flipH="1" flipV="1">
                <a:off x="4449697" y="3587050"/>
                <a:ext cx="137291" cy="8318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_tradnl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sp>
        <p:nvSpPr>
          <p:cNvPr id="42" name="Flecha curvada hacia abajo 41"/>
          <p:cNvSpPr/>
          <p:nvPr/>
        </p:nvSpPr>
        <p:spPr>
          <a:xfrm rot="16200000" flipV="1">
            <a:off x="5115828" y="2128563"/>
            <a:ext cx="630454" cy="250257"/>
          </a:xfrm>
          <a:prstGeom prst="curvedDown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Flecha curvada hacia abajo 42"/>
          <p:cNvSpPr/>
          <p:nvPr/>
        </p:nvSpPr>
        <p:spPr>
          <a:xfrm rot="16200000" flipH="1">
            <a:off x="3296655" y="2128563"/>
            <a:ext cx="630454" cy="250257"/>
          </a:xfrm>
          <a:prstGeom prst="curvedDown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Flecha curvada hacia abajo 45"/>
          <p:cNvSpPr/>
          <p:nvPr/>
        </p:nvSpPr>
        <p:spPr>
          <a:xfrm rot="16200000" flipV="1">
            <a:off x="5009950" y="3004462"/>
            <a:ext cx="630454" cy="250257"/>
          </a:xfrm>
          <a:prstGeom prst="curvedDown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Flecha curvada hacia abajo 46"/>
          <p:cNvSpPr/>
          <p:nvPr/>
        </p:nvSpPr>
        <p:spPr>
          <a:xfrm rot="16200000" flipH="1">
            <a:off x="3503598" y="3028525"/>
            <a:ext cx="630454" cy="250257"/>
          </a:xfrm>
          <a:prstGeom prst="curvedDown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Flecha curvada hacia abajo 47"/>
          <p:cNvSpPr/>
          <p:nvPr/>
        </p:nvSpPr>
        <p:spPr>
          <a:xfrm rot="17441179" flipV="1">
            <a:off x="4942572" y="4019928"/>
            <a:ext cx="630454" cy="250257"/>
          </a:xfrm>
          <a:prstGeom prst="curvedDown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9" name="Flecha curvada hacia abajo 48"/>
          <p:cNvSpPr/>
          <p:nvPr/>
        </p:nvSpPr>
        <p:spPr>
          <a:xfrm rot="15010677" flipH="1">
            <a:off x="3542100" y="4024743"/>
            <a:ext cx="630454" cy="250257"/>
          </a:xfrm>
          <a:prstGeom prst="curvedDown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Flecha a la derecha con muesca 49"/>
          <p:cNvSpPr/>
          <p:nvPr/>
        </p:nvSpPr>
        <p:spPr>
          <a:xfrm rot="2647444">
            <a:off x="2977509" y="2037127"/>
            <a:ext cx="230103" cy="193796"/>
          </a:xfrm>
          <a:prstGeom prst="notchedRightArrow">
            <a:avLst>
              <a:gd name="adj1" fmla="val 50000"/>
              <a:gd name="adj2" fmla="val 37234"/>
            </a:avLst>
          </a:prstGeom>
          <a:solidFill>
            <a:srgbClr val="FF78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Cerrar llave 50"/>
          <p:cNvSpPr/>
          <p:nvPr/>
        </p:nvSpPr>
        <p:spPr>
          <a:xfrm rot="5400000">
            <a:off x="4487582" y="3184937"/>
            <a:ext cx="190099" cy="2889986"/>
          </a:xfrm>
          <a:prstGeom prst="rightBrac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Flecha a la derecha con muesca 16"/>
          <p:cNvSpPr/>
          <p:nvPr/>
        </p:nvSpPr>
        <p:spPr>
          <a:xfrm>
            <a:off x="3048000" y="3981277"/>
            <a:ext cx="871870" cy="446567"/>
          </a:xfrm>
          <a:prstGeom prst="notched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Entradas </a:t>
            </a:r>
          </a:p>
        </p:txBody>
      </p:sp>
      <p:sp>
        <p:nvSpPr>
          <p:cNvPr id="18" name="Flecha a la derecha con muesca 17"/>
          <p:cNvSpPr/>
          <p:nvPr/>
        </p:nvSpPr>
        <p:spPr>
          <a:xfrm>
            <a:off x="5174511" y="3967101"/>
            <a:ext cx="900224" cy="446567"/>
          </a:xfrm>
          <a:prstGeom prst="notchedRightArrow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Salidas 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2971772" y="2561381"/>
            <a:ext cx="879854" cy="321549"/>
            <a:chOff x="5722611" y="3431510"/>
            <a:chExt cx="358264" cy="247783"/>
          </a:xfrm>
          <a:solidFill>
            <a:srgbClr val="FF7828"/>
          </a:solidFill>
        </p:grpSpPr>
        <p:sp>
          <p:nvSpPr>
            <p:cNvPr id="23" name="Flecha a la derecha con muesca 22"/>
            <p:cNvSpPr/>
            <p:nvPr/>
          </p:nvSpPr>
          <p:spPr>
            <a:xfrm>
              <a:off x="5905028" y="3431510"/>
              <a:ext cx="175847" cy="247783"/>
            </a:xfrm>
            <a:prstGeom prst="notchedRightArrow">
              <a:avLst>
                <a:gd name="adj1" fmla="val 50000"/>
                <a:gd name="adj2" fmla="val 37234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Flecha a la derecha con muesca 23"/>
            <p:cNvSpPr/>
            <p:nvPr/>
          </p:nvSpPr>
          <p:spPr>
            <a:xfrm flipH="1">
              <a:off x="5722611" y="3431510"/>
              <a:ext cx="175847" cy="247783"/>
            </a:xfrm>
            <a:prstGeom prst="notchedRightArrow">
              <a:avLst>
                <a:gd name="adj1" fmla="val 50000"/>
                <a:gd name="adj2" fmla="val 37234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55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ETAPAS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 EL DESARROLLO DE LOS ESTÁNDARES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3133059" y="1416918"/>
            <a:ext cx="2894566" cy="486516"/>
          </a:xfrm>
          <a:prstGeom prst="roundRect">
            <a:avLst>
              <a:gd name="adj" fmla="val 14318"/>
            </a:avLst>
          </a:prstGeom>
          <a:solidFill>
            <a:srgbClr val="714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Font typeface="+mj-lt"/>
              <a:buAutoNum type="arabicPeriod" startAt="10"/>
            </a:pPr>
            <a:r>
              <a:rPr lang="es-ES_tradnl" sz="12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Mejora Continua  </a:t>
            </a:r>
          </a:p>
        </p:txBody>
      </p:sp>
      <p:sp>
        <p:nvSpPr>
          <p:cNvPr id="57" name="Rectángulo redondeado 56"/>
          <p:cNvSpPr/>
          <p:nvPr/>
        </p:nvSpPr>
        <p:spPr>
          <a:xfrm>
            <a:off x="4044949" y="3060811"/>
            <a:ext cx="1081716" cy="335197"/>
          </a:xfrm>
          <a:prstGeom prst="roundRect">
            <a:avLst>
              <a:gd name="adj" fmla="val 14318"/>
            </a:avLst>
          </a:prstGeom>
          <a:solidFill>
            <a:srgbClr val="EBB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136525" indent="-136525" algn="ctr">
              <a:lnSpc>
                <a:spcPct val="80000"/>
              </a:lnSpc>
              <a:buFont typeface="+mj-lt"/>
              <a:buAutoNum type="arabicPeriod" startAt="4"/>
            </a:pPr>
            <a:r>
              <a:rPr lang="es-ES_tradnl" sz="105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SGC y sus procesos</a:t>
            </a:r>
          </a:p>
        </p:txBody>
      </p:sp>
      <p:sp>
        <p:nvSpPr>
          <p:cNvPr id="58" name="Rectángulo redondeado 57"/>
          <p:cNvSpPr/>
          <p:nvPr/>
        </p:nvSpPr>
        <p:spPr>
          <a:xfrm>
            <a:off x="4044949" y="2566550"/>
            <a:ext cx="1081716" cy="320595"/>
          </a:xfrm>
          <a:prstGeom prst="roundRect">
            <a:avLst>
              <a:gd name="adj" fmla="val 14318"/>
            </a:avLst>
          </a:prstGeom>
          <a:solidFill>
            <a:srgbClr val="92C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136525" indent="-136525" algn="ctr">
              <a:buFont typeface="+mj-lt"/>
              <a:buAutoNum type="arabicPeriod" startAt="5"/>
            </a:pPr>
            <a:r>
              <a:rPr lang="es-ES_tradnl" sz="11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Liderazgo</a:t>
            </a:r>
          </a:p>
        </p:txBody>
      </p:sp>
      <p:sp>
        <p:nvSpPr>
          <p:cNvPr id="59" name="Rectángulo redondeado 58"/>
          <p:cNvSpPr/>
          <p:nvPr/>
        </p:nvSpPr>
        <p:spPr>
          <a:xfrm>
            <a:off x="4737727" y="3464686"/>
            <a:ext cx="1105772" cy="335197"/>
          </a:xfrm>
          <a:prstGeom prst="roundRect">
            <a:avLst>
              <a:gd name="adj" fmla="val 14318"/>
            </a:avLst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133350" indent="-133350" algn="ctr">
              <a:buFont typeface="+mj-lt"/>
              <a:buAutoNum type="arabicPeriod" startAt="9"/>
            </a:pPr>
            <a:r>
              <a:rPr lang="es-ES_tradnl" sz="1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Evaluación de rendimiento </a:t>
            </a:r>
          </a:p>
        </p:txBody>
      </p:sp>
      <p:sp>
        <p:nvSpPr>
          <p:cNvPr id="61" name="Rectángulo redondeado 60"/>
          <p:cNvSpPr/>
          <p:nvPr/>
        </p:nvSpPr>
        <p:spPr>
          <a:xfrm>
            <a:off x="3344467" y="3464685"/>
            <a:ext cx="1105772" cy="335197"/>
          </a:xfrm>
          <a:prstGeom prst="roundRect">
            <a:avLst>
              <a:gd name="adj" fmla="val 14318"/>
            </a:avLst>
          </a:prstGeom>
          <a:solidFill>
            <a:srgbClr val="009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133350" indent="-133350" algn="ctr">
              <a:buFont typeface="+mj-lt"/>
              <a:buAutoNum type="arabicPeriod" startAt="6"/>
            </a:pPr>
            <a:r>
              <a:rPr lang="es-ES_tradnl" sz="1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Planificación</a:t>
            </a:r>
          </a:p>
        </p:txBody>
      </p:sp>
      <p:sp>
        <p:nvSpPr>
          <p:cNvPr id="62" name="Rectángulo redondeado 61"/>
          <p:cNvSpPr/>
          <p:nvPr/>
        </p:nvSpPr>
        <p:spPr>
          <a:xfrm>
            <a:off x="4022072" y="3907095"/>
            <a:ext cx="1105772" cy="335197"/>
          </a:xfrm>
          <a:prstGeom prst="roundRect">
            <a:avLst>
              <a:gd name="adj" fmla="val 14318"/>
            </a:avLst>
          </a:prstGeom>
          <a:solidFill>
            <a:srgbClr val="FF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136525" indent="-136525" algn="ctr">
              <a:buFont typeface="+mj-lt"/>
              <a:buAutoNum type="arabicPeriod" startAt="8"/>
            </a:pPr>
            <a:r>
              <a:rPr lang="es-ES_tradnl" sz="1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Operaciones</a:t>
            </a:r>
          </a:p>
        </p:txBody>
      </p:sp>
      <p:sp>
        <p:nvSpPr>
          <p:cNvPr id="63" name="Rectángulo redondeado 62"/>
          <p:cNvSpPr/>
          <p:nvPr/>
        </p:nvSpPr>
        <p:spPr>
          <a:xfrm>
            <a:off x="1942923" y="4022785"/>
            <a:ext cx="910304" cy="335197"/>
          </a:xfrm>
          <a:prstGeom prst="roundRect">
            <a:avLst>
              <a:gd name="adj" fmla="val 14318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136525" marR="0" lvl="0" indent="-136525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ES_tradnl" sz="105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Requisitos</a:t>
            </a:r>
            <a:endParaRPr lang="es-ES_tradnl" sz="10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4" name="Rectángulo redondeado 63"/>
          <p:cNvSpPr/>
          <p:nvPr/>
        </p:nvSpPr>
        <p:spPr>
          <a:xfrm>
            <a:off x="6430629" y="4022785"/>
            <a:ext cx="910304" cy="335197"/>
          </a:xfrm>
          <a:prstGeom prst="roundRect">
            <a:avLst>
              <a:gd name="adj" fmla="val 14318"/>
            </a:avLst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3175" marR="0" lvl="0" indent="-3175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lang="es-ES_tradnl" sz="105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Productos </a:t>
            </a:r>
            <a:br>
              <a:rPr lang="es-ES_tradnl" sz="105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05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y servicios</a:t>
            </a:r>
            <a:endParaRPr lang="es-ES_tradnl" sz="10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7" name="Rectángulo redondeado 66"/>
          <p:cNvSpPr/>
          <p:nvPr/>
        </p:nvSpPr>
        <p:spPr>
          <a:xfrm>
            <a:off x="1807292" y="1233497"/>
            <a:ext cx="1181566" cy="904803"/>
          </a:xfrm>
          <a:prstGeom prst="roundRect">
            <a:avLst>
              <a:gd name="adj" fmla="val 57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_tradnl" sz="105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Establecer el contexto, definir las partes interesadas relevantes y el alcance del SGC</a:t>
            </a:r>
            <a:endParaRPr lang="es-ES_tradnl" sz="10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2" name="Agrupar 51"/>
          <p:cNvGrpSpPr/>
          <p:nvPr/>
        </p:nvGrpSpPr>
        <p:grpSpPr>
          <a:xfrm rot="5400000">
            <a:off x="2215007" y="2142805"/>
            <a:ext cx="366137" cy="247783"/>
            <a:chOff x="5732583" y="3431510"/>
            <a:chExt cx="366137" cy="247783"/>
          </a:xfrm>
          <a:solidFill>
            <a:srgbClr val="FF7828"/>
          </a:solidFill>
        </p:grpSpPr>
        <p:sp>
          <p:nvSpPr>
            <p:cNvPr id="53" name="Flecha a la derecha con muesca 52"/>
            <p:cNvSpPr/>
            <p:nvPr/>
          </p:nvSpPr>
          <p:spPr>
            <a:xfrm>
              <a:off x="5922873" y="3431510"/>
              <a:ext cx="175847" cy="247783"/>
            </a:xfrm>
            <a:prstGeom prst="notchedRightArrow">
              <a:avLst>
                <a:gd name="adj1" fmla="val 50000"/>
                <a:gd name="adj2" fmla="val 37234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4" name="Flecha a la derecha con muesca 53"/>
            <p:cNvSpPr/>
            <p:nvPr/>
          </p:nvSpPr>
          <p:spPr>
            <a:xfrm flipH="1">
              <a:off x="5732583" y="3431510"/>
              <a:ext cx="175847" cy="247783"/>
            </a:xfrm>
            <a:prstGeom prst="notchedRightArrow">
              <a:avLst>
                <a:gd name="adj1" fmla="val 50000"/>
                <a:gd name="adj2" fmla="val 37234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68" name="Rectángulo redondeado 67"/>
          <p:cNvSpPr/>
          <p:nvPr/>
        </p:nvSpPr>
        <p:spPr>
          <a:xfrm>
            <a:off x="3133059" y="4746954"/>
            <a:ext cx="2894566" cy="486516"/>
          </a:xfrm>
          <a:prstGeom prst="roundRect">
            <a:avLst>
              <a:gd name="adj" fmla="val 14318"/>
            </a:avLst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7. Soporte de Proceso</a:t>
            </a:r>
          </a:p>
        </p:txBody>
      </p:sp>
    </p:spTree>
    <p:extLst>
      <p:ext uri="{BB962C8B-B14F-4D97-AF65-F5344CB8AC3E}">
        <p14:creationId xmlns:p14="http://schemas.microsoft.com/office/powerpoint/2010/main" val="118259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7698" y="917230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ES_tradnl" sz="1600" b="1" spc="-10" dirty="0">
                <a:latin typeface="Calibri" charset="0"/>
                <a:ea typeface="Calibri" charset="0"/>
                <a:cs typeface="Calibri" charset="0"/>
              </a:rPr>
              <a:t>PENSAMIENTO BASADO EN EL RIESGO</a:t>
            </a:r>
            <a:endParaRPr lang="es-ES_tradnl" sz="1600" spc="-1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ETAPAS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 EL DESARROLLO DE LOS ESTÁNDARES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6702668" y="1276539"/>
            <a:ext cx="1973019" cy="3957449"/>
          </a:xfrm>
          <a:prstGeom prst="roundRect">
            <a:avLst>
              <a:gd name="adj" fmla="val 3478"/>
            </a:avLst>
          </a:prstGeom>
          <a:solidFill>
            <a:srgbClr val="DEE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108000" rtlCol="0" anchor="t"/>
          <a:lstStyle/>
          <a:p>
            <a:pPr>
              <a:spcAft>
                <a:spcPts val="600"/>
              </a:spcAft>
            </a:pPr>
            <a:r>
              <a:rPr lang="es-ES_tradnl" sz="12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EVALUACIÓN DE RESULTADOS</a:t>
            </a:r>
          </a:p>
          <a:p>
            <a:r>
              <a:rPr lang="es-ES_tradnl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Lo que no se puede medir no se puede gestionar. </a:t>
            </a:r>
            <a:r>
              <a:rPr lang="es-ES_tradnl" sz="12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efectividad del pensamiento basado en riesgo debe ser medible. La organización debe programar auditorías, o por lo menos revisiones periódicas del sistema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tendientes a evaluar y medir los resultados de implementar el pensamiento basado en riesgo de ISO 9001:2015.</a:t>
            </a:r>
          </a:p>
        </p:txBody>
      </p:sp>
      <p:sp>
        <p:nvSpPr>
          <p:cNvPr id="20" name="Elipse 19"/>
          <p:cNvSpPr/>
          <p:nvPr/>
        </p:nvSpPr>
        <p:spPr>
          <a:xfrm>
            <a:off x="6548855" y="2509331"/>
            <a:ext cx="395709" cy="376075"/>
          </a:xfrm>
          <a:prstGeom prst="ellipse">
            <a:avLst/>
          </a:prstGeom>
          <a:solidFill>
            <a:srgbClr val="729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6485090" y="2495457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2" name="Triángulo 21"/>
          <p:cNvSpPr/>
          <p:nvPr/>
        </p:nvSpPr>
        <p:spPr>
          <a:xfrm rot="5400000">
            <a:off x="6668862" y="2636178"/>
            <a:ext cx="186870" cy="122381"/>
          </a:xfrm>
          <a:prstGeom prst="triangle">
            <a:avLst/>
          </a:prstGeom>
          <a:solidFill>
            <a:srgbClr val="92C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4640984" y="1276539"/>
            <a:ext cx="1973019" cy="3957449"/>
          </a:xfrm>
          <a:prstGeom prst="roundRect">
            <a:avLst>
              <a:gd name="adj" fmla="val 3852"/>
            </a:avLst>
          </a:prstGeom>
          <a:solidFill>
            <a:srgbClr val="D8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72000" rtlCol="0" anchor="t"/>
          <a:lstStyle/>
          <a:p>
            <a:pPr>
              <a:spcAft>
                <a:spcPts val="600"/>
              </a:spcAft>
            </a:pPr>
            <a: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INCORPORAR LOS PLANES AL SISTEMA </a:t>
            </a:r>
            <a:b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 GESTIÓN DE </a:t>
            </a:r>
            <a:b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CALIDAD</a:t>
            </a:r>
          </a:p>
          <a:p>
            <a: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elaboración de planes basados en el riesgo no termina con </a:t>
            </a:r>
            <a:b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identificación de </a:t>
            </a:r>
            <a:b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los riesgos y la implementación de acciones preventivas para abordarlos.</a:t>
            </a:r>
            <a:r>
              <a:rPr lang="es-ES_tradnl" sz="12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 ISO 9001:2015 necesita </a:t>
            </a:r>
            <a:br>
              <a:rPr lang="es-ES_tradnl" sz="12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2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que la organización incorpore estos planes al Sistema, y que esto sea verificable por parte de los auditores tanto internos como externos.</a:t>
            </a:r>
          </a:p>
          <a:p>
            <a:endParaRPr lang="es-ES_tradnl" sz="12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491556" y="2509331"/>
            <a:ext cx="395709" cy="376075"/>
          </a:xfrm>
          <a:prstGeom prst="ellipse">
            <a:avLst/>
          </a:prstGeom>
          <a:solidFill>
            <a:srgbClr val="008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4427790" y="2495457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32" name="Triángulo 31"/>
          <p:cNvSpPr/>
          <p:nvPr/>
        </p:nvSpPr>
        <p:spPr>
          <a:xfrm rot="5400000">
            <a:off x="4611563" y="2636178"/>
            <a:ext cx="186870" cy="122381"/>
          </a:xfrm>
          <a:prstGeom prst="triangle">
            <a:avLst/>
          </a:prstGeom>
          <a:solidFill>
            <a:srgbClr val="00B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2579301" y="1276539"/>
            <a:ext cx="1973019" cy="3957449"/>
          </a:xfrm>
          <a:prstGeom prst="roundRect">
            <a:avLst>
              <a:gd name="adj" fmla="val 3104"/>
            </a:avLst>
          </a:prstGeom>
          <a:solidFill>
            <a:srgbClr val="FEC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108000" rtlCol="0" anchor="t"/>
          <a:lstStyle/>
          <a:p>
            <a:pPr>
              <a:spcAft>
                <a:spcPts val="2100"/>
              </a:spcAft>
            </a:pPr>
            <a: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PLANIFICAR</a:t>
            </a:r>
          </a:p>
          <a:p>
            <a: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Implementar el pensamiento basado en riesgo de ISO 9001:2015 ofrece la posibilidad de utilizar diversas estrategias.</a:t>
            </a:r>
            <a:r>
              <a:rPr lang="es-ES_tradnl" sz="12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 La organización no tendrá que limitarse a predecir, evitar, eliminar o minimizar riesgos, sino que podrá enfocarse en el impacto real de situaciones muy específicas.</a:t>
            </a:r>
          </a:p>
        </p:txBody>
      </p:sp>
      <p:sp>
        <p:nvSpPr>
          <p:cNvPr id="34" name="Elipse 33"/>
          <p:cNvSpPr/>
          <p:nvPr/>
        </p:nvSpPr>
        <p:spPr>
          <a:xfrm>
            <a:off x="2419625" y="2509331"/>
            <a:ext cx="395709" cy="376075"/>
          </a:xfrm>
          <a:prstGeom prst="ellipse">
            <a:avLst/>
          </a:prstGeom>
          <a:solidFill>
            <a:srgbClr val="C73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2355860" y="2495457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36" name="Triángulo 35"/>
          <p:cNvSpPr/>
          <p:nvPr/>
        </p:nvSpPr>
        <p:spPr>
          <a:xfrm rot="5400000">
            <a:off x="2539633" y="2636178"/>
            <a:ext cx="186870" cy="122381"/>
          </a:xfrm>
          <a:prstGeom prst="triangle">
            <a:avLst/>
          </a:prstGeom>
          <a:solidFill>
            <a:srgbClr val="E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503239" y="1276539"/>
            <a:ext cx="1987398" cy="3957449"/>
          </a:xfrm>
          <a:prstGeom prst="roundRect">
            <a:avLst>
              <a:gd name="adj" fmla="val 3478"/>
            </a:avLst>
          </a:prstGeom>
          <a:solidFill>
            <a:srgbClr val="FFD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144000" rIns="108000" rtlCol="0" anchor="t"/>
          <a:lstStyle/>
          <a:p>
            <a:pPr>
              <a:spcAft>
                <a:spcPts val="600"/>
              </a:spcAft>
            </a:pPr>
            <a: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IDENTIFICAR RIESGOS </a:t>
            </a:r>
            <a:b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Y OPORTUNIDADES</a:t>
            </a:r>
          </a:p>
          <a:p>
            <a:r>
              <a:rPr lang="es-ES_tradnl" sz="12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Desde el momento en que definimos los objetivos de la organización, debemos aplicar el pensamiento basado en riesgo. </a:t>
            </a:r>
            <a:r>
              <a:rPr lang="es-ES_tradnl" sz="12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Alta Dirección identifica eventos que potencialmente pueden impedir el logro de los objetivos de la organización.</a:t>
            </a:r>
          </a:p>
        </p:txBody>
      </p:sp>
      <p:sp>
        <p:nvSpPr>
          <p:cNvPr id="38" name="Elipse 37"/>
          <p:cNvSpPr/>
          <p:nvPr/>
        </p:nvSpPr>
        <p:spPr>
          <a:xfrm>
            <a:off x="356220" y="2509331"/>
            <a:ext cx="395709" cy="376075"/>
          </a:xfrm>
          <a:prstGeom prst="ellipse">
            <a:avLst/>
          </a:prstGeom>
          <a:solidFill>
            <a:srgbClr val="D8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292455" y="2495457"/>
            <a:ext cx="424906" cy="403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  <p:sp>
        <p:nvSpPr>
          <p:cNvPr id="40" name="Triángulo 39"/>
          <p:cNvSpPr/>
          <p:nvPr/>
        </p:nvSpPr>
        <p:spPr>
          <a:xfrm rot="5400000">
            <a:off x="476228" y="2636178"/>
            <a:ext cx="186870" cy="122381"/>
          </a:xfrm>
          <a:prstGeom prst="triangle">
            <a:avLst/>
          </a:prstGeom>
          <a:solidFill>
            <a:srgbClr val="FF7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20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2" y="3169972"/>
            <a:ext cx="6978941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REQUISITOS DE </a:t>
            </a:r>
            <a:b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LA NORMA ISO 9001:2015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4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1757" y="920396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ES_tradnl" sz="1600" b="1" spc="-1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REQUISITOS DE LA NORMA ISO 9001:2015</a:t>
            </a:r>
            <a:endParaRPr lang="es-ES_tradnl" sz="1600" spc="-10" dirty="0">
              <a:solidFill>
                <a:srgbClr val="26262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Cerrar llave 49">
            <a:extLst>
              <a:ext uri="{FF2B5EF4-FFF2-40B4-BE49-F238E27FC236}">
                <a16:creationId xmlns:a16="http://schemas.microsoft.com/office/drawing/2014/main" id="{7A051C7A-5A62-4873-8FB0-0438296DE241}"/>
              </a:ext>
            </a:extLst>
          </p:cNvPr>
          <p:cNvSpPr/>
          <p:nvPr/>
        </p:nvSpPr>
        <p:spPr>
          <a:xfrm>
            <a:off x="5613797" y="1442650"/>
            <a:ext cx="288032" cy="3572970"/>
          </a:xfrm>
          <a:prstGeom prst="rightBrace">
            <a:avLst/>
          </a:prstGeom>
          <a:ln w="28575">
            <a:solidFill>
              <a:srgbClr val="714F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dirty="0">
              <a:latin typeface="Calibri" panose="020F0502020204030204" pitchFamily="34" charset="0"/>
            </a:endParaRPr>
          </a:p>
        </p:txBody>
      </p:sp>
      <p:sp>
        <p:nvSpPr>
          <p:cNvPr id="51" name="object 7"/>
          <p:cNvSpPr txBox="1"/>
          <p:nvPr/>
        </p:nvSpPr>
        <p:spPr>
          <a:xfrm>
            <a:off x="6111696" y="2593919"/>
            <a:ext cx="1775773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ES_tradnl" sz="1600" b="1" spc="-10" dirty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La norma esta compuesta por 10 capítulos. Solo se implementan del capítulo 4 al 10.</a:t>
            </a:r>
          </a:p>
        </p:txBody>
      </p:sp>
      <p:sp>
        <p:nvSpPr>
          <p:cNvPr id="19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REQUISITOS DE LA NORMA ISO 9001:2015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1356793" y="1381052"/>
            <a:ext cx="418661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s-PE" sz="1600" b="1" dirty="0">
                <a:solidFill>
                  <a:srgbClr val="808799"/>
                </a:solidFill>
                <a:latin typeface="Calibri" charset="0"/>
                <a:ea typeface="Calibri" charset="0"/>
                <a:cs typeface="Calibri" charset="0"/>
              </a:rPr>
              <a:t>Alcance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541714" y="1334885"/>
            <a:ext cx="40081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200" b="1" dirty="0">
                <a:solidFill>
                  <a:srgbClr val="808799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200" b="1" dirty="0">
              <a:solidFill>
                <a:srgbClr val="80879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2" name="Conector recto 21"/>
          <p:cNvCxnSpPr>
            <a:stCxn id="24" idx="4"/>
            <a:endCxn id="86" idx="0"/>
          </p:cNvCxnSpPr>
          <p:nvPr/>
        </p:nvCxnSpPr>
        <p:spPr>
          <a:xfrm flipH="1">
            <a:off x="1142391" y="1574291"/>
            <a:ext cx="1" cy="3161336"/>
          </a:xfrm>
          <a:prstGeom prst="line">
            <a:avLst/>
          </a:prstGeom>
          <a:ln>
            <a:solidFill>
              <a:srgbClr val="808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/>
          <p:cNvSpPr/>
          <p:nvPr/>
        </p:nvSpPr>
        <p:spPr>
          <a:xfrm>
            <a:off x="1356793" y="1750453"/>
            <a:ext cx="418661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s-PE" sz="1600" b="1" dirty="0">
                <a:solidFill>
                  <a:srgbClr val="808799"/>
                </a:solidFill>
                <a:latin typeface="Calibri" charset="0"/>
                <a:ea typeface="Calibri" charset="0"/>
                <a:cs typeface="Calibri" charset="0"/>
              </a:rPr>
              <a:t>Referencias Normativas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541714" y="1704286"/>
            <a:ext cx="40081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200" b="1" dirty="0">
                <a:solidFill>
                  <a:srgbClr val="808799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200" b="1" dirty="0">
              <a:solidFill>
                <a:srgbClr val="80879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1071996" y="1803434"/>
            <a:ext cx="140792" cy="140258"/>
            <a:chOff x="3427964" y="2244682"/>
            <a:chExt cx="225891" cy="225034"/>
          </a:xfrm>
        </p:grpSpPr>
        <p:sp>
          <p:nvSpPr>
            <p:cNvPr id="30" name="Elipse 2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8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8087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32" name="Rectángulo 31"/>
          <p:cNvSpPr/>
          <p:nvPr/>
        </p:nvSpPr>
        <p:spPr>
          <a:xfrm>
            <a:off x="1356793" y="2114179"/>
            <a:ext cx="418661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s-PE" sz="1600" b="1" dirty="0">
                <a:solidFill>
                  <a:srgbClr val="808799"/>
                </a:solidFill>
                <a:latin typeface="Calibri" charset="0"/>
                <a:ea typeface="Calibri" charset="0"/>
                <a:cs typeface="Calibri" charset="0"/>
              </a:rPr>
              <a:t>Términos y Definiciones 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541714" y="2068012"/>
            <a:ext cx="40081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200" b="1" dirty="0">
                <a:solidFill>
                  <a:srgbClr val="808799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200" b="1" dirty="0">
              <a:solidFill>
                <a:srgbClr val="80879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1356793" y="2483013"/>
            <a:ext cx="418661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s-PE" sz="1600" b="1" dirty="0">
                <a:solidFill>
                  <a:srgbClr val="FF7828"/>
                </a:solidFill>
                <a:latin typeface="Calibri" charset="0"/>
                <a:ea typeface="Calibri" charset="0"/>
                <a:cs typeface="Calibri" charset="0"/>
              </a:rPr>
              <a:t>Contexto de la organización</a:t>
            </a:r>
          </a:p>
        </p:txBody>
      </p:sp>
      <p:sp>
        <p:nvSpPr>
          <p:cNvPr id="53" name="Rectángulo 52"/>
          <p:cNvSpPr/>
          <p:nvPr/>
        </p:nvSpPr>
        <p:spPr>
          <a:xfrm>
            <a:off x="541714" y="2436846"/>
            <a:ext cx="40081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200" b="1" dirty="0">
                <a:solidFill>
                  <a:srgbClr val="FF7828"/>
                </a:solidFill>
                <a:latin typeface="Calibri" charset="0"/>
                <a:ea typeface="Calibri" charset="0"/>
                <a:cs typeface="Calibri" charset="0"/>
              </a:rPr>
              <a:t>04</a:t>
            </a:r>
            <a:endParaRPr lang="es-PE" sz="2200" b="1" dirty="0">
              <a:solidFill>
                <a:srgbClr val="FF7828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4" name="Agrupar 53"/>
          <p:cNvGrpSpPr/>
          <p:nvPr/>
        </p:nvGrpSpPr>
        <p:grpSpPr>
          <a:xfrm>
            <a:off x="1071996" y="2535994"/>
            <a:ext cx="140792" cy="140258"/>
            <a:chOff x="3427964" y="2244682"/>
            <a:chExt cx="225891" cy="225034"/>
          </a:xfrm>
        </p:grpSpPr>
        <p:sp>
          <p:nvSpPr>
            <p:cNvPr id="55" name="Elipse 5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7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56" name="Elipse 55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F782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57" name="Rectángulo 56"/>
          <p:cNvSpPr/>
          <p:nvPr/>
        </p:nvSpPr>
        <p:spPr>
          <a:xfrm>
            <a:off x="1356793" y="2850593"/>
            <a:ext cx="418661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s-PE" sz="1600" b="1" dirty="0">
                <a:solidFill>
                  <a:srgbClr val="92C24E"/>
                </a:solidFill>
                <a:latin typeface="Calibri" charset="0"/>
                <a:ea typeface="Calibri" charset="0"/>
                <a:cs typeface="Calibri" charset="0"/>
              </a:rPr>
              <a:t>Liderazgo</a:t>
            </a:r>
          </a:p>
        </p:txBody>
      </p:sp>
      <p:sp>
        <p:nvSpPr>
          <p:cNvPr id="58" name="Rectángulo 57"/>
          <p:cNvSpPr/>
          <p:nvPr/>
        </p:nvSpPr>
        <p:spPr>
          <a:xfrm>
            <a:off x="541714" y="2804426"/>
            <a:ext cx="40081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200" b="1" dirty="0">
                <a:solidFill>
                  <a:srgbClr val="92C24E"/>
                </a:solidFill>
                <a:latin typeface="Calibri" charset="0"/>
                <a:ea typeface="Calibri" charset="0"/>
                <a:cs typeface="Calibri" charset="0"/>
              </a:rPr>
              <a:t>05</a:t>
            </a:r>
            <a:endParaRPr lang="es-PE" sz="2200" b="1" dirty="0">
              <a:solidFill>
                <a:srgbClr val="92C24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9" name="Agrupar 58"/>
          <p:cNvGrpSpPr/>
          <p:nvPr/>
        </p:nvGrpSpPr>
        <p:grpSpPr>
          <a:xfrm>
            <a:off x="1071996" y="2903574"/>
            <a:ext cx="140792" cy="140258"/>
            <a:chOff x="3427964" y="2244682"/>
            <a:chExt cx="225891" cy="225034"/>
          </a:xfrm>
        </p:grpSpPr>
        <p:sp>
          <p:nvSpPr>
            <p:cNvPr id="60" name="Elipse 5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2C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92C24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62" name="Rectángulo 61"/>
          <p:cNvSpPr/>
          <p:nvPr/>
        </p:nvSpPr>
        <p:spPr>
          <a:xfrm>
            <a:off x="1356793" y="3219427"/>
            <a:ext cx="445686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s-PE" sz="1600" b="1" dirty="0">
                <a:solidFill>
                  <a:srgbClr val="00B1C2"/>
                </a:solidFill>
                <a:latin typeface="Calibri" charset="0"/>
                <a:ea typeface="Calibri" charset="0"/>
                <a:cs typeface="Calibri" charset="0"/>
              </a:rPr>
              <a:t>Planificación para el sistema de gestión de calidad</a:t>
            </a:r>
          </a:p>
        </p:txBody>
      </p:sp>
      <p:sp>
        <p:nvSpPr>
          <p:cNvPr id="63" name="Rectángulo 62"/>
          <p:cNvSpPr/>
          <p:nvPr/>
        </p:nvSpPr>
        <p:spPr>
          <a:xfrm>
            <a:off x="541714" y="3173260"/>
            <a:ext cx="40081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200" b="1" dirty="0">
                <a:solidFill>
                  <a:srgbClr val="00B1C2"/>
                </a:solidFill>
                <a:latin typeface="Calibri" charset="0"/>
                <a:ea typeface="Calibri" charset="0"/>
                <a:cs typeface="Calibri" charset="0"/>
              </a:rPr>
              <a:t>06</a:t>
            </a:r>
            <a:endParaRPr lang="es-PE" sz="2200" b="1" dirty="0">
              <a:solidFill>
                <a:srgbClr val="00B1C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4" name="Agrupar 63"/>
          <p:cNvGrpSpPr/>
          <p:nvPr/>
        </p:nvGrpSpPr>
        <p:grpSpPr>
          <a:xfrm>
            <a:off x="1071996" y="3272408"/>
            <a:ext cx="140792" cy="140258"/>
            <a:chOff x="3427964" y="2244682"/>
            <a:chExt cx="225891" cy="225034"/>
          </a:xfrm>
        </p:grpSpPr>
        <p:sp>
          <p:nvSpPr>
            <p:cNvPr id="65" name="Elipse 6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1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66" name="Elipse 65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0B1C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67" name="Rectángulo 66"/>
          <p:cNvSpPr/>
          <p:nvPr/>
        </p:nvSpPr>
        <p:spPr>
          <a:xfrm>
            <a:off x="1356793" y="3581296"/>
            <a:ext cx="418661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s-PE" sz="1600" b="1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Soporte</a:t>
            </a:r>
          </a:p>
        </p:txBody>
      </p:sp>
      <p:sp>
        <p:nvSpPr>
          <p:cNvPr id="68" name="Rectángulo 67"/>
          <p:cNvSpPr/>
          <p:nvPr/>
        </p:nvSpPr>
        <p:spPr>
          <a:xfrm>
            <a:off x="541714" y="3535129"/>
            <a:ext cx="40081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2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07</a:t>
            </a:r>
            <a:endParaRPr lang="es-PE" sz="22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9" name="Agrupar 68"/>
          <p:cNvGrpSpPr/>
          <p:nvPr/>
        </p:nvGrpSpPr>
        <p:grpSpPr>
          <a:xfrm>
            <a:off x="1071996" y="3634277"/>
            <a:ext cx="140792" cy="140258"/>
            <a:chOff x="3427964" y="2244682"/>
            <a:chExt cx="225891" cy="225034"/>
          </a:xfrm>
        </p:grpSpPr>
        <p:sp>
          <p:nvSpPr>
            <p:cNvPr id="70" name="Elipse 6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71" name="Elipse 7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72" name="Rectángulo 71"/>
          <p:cNvSpPr/>
          <p:nvPr/>
        </p:nvSpPr>
        <p:spPr>
          <a:xfrm>
            <a:off x="1356793" y="3937194"/>
            <a:ext cx="418661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s-PE" sz="1600" b="1" dirty="0">
                <a:solidFill>
                  <a:srgbClr val="F0B712"/>
                </a:solidFill>
                <a:latin typeface="Calibri" charset="0"/>
                <a:ea typeface="Calibri" charset="0"/>
                <a:cs typeface="Calibri" charset="0"/>
              </a:rPr>
              <a:t>Operación</a:t>
            </a:r>
          </a:p>
        </p:txBody>
      </p:sp>
      <p:sp>
        <p:nvSpPr>
          <p:cNvPr id="73" name="Rectángulo 72"/>
          <p:cNvSpPr/>
          <p:nvPr/>
        </p:nvSpPr>
        <p:spPr>
          <a:xfrm>
            <a:off x="541714" y="3891027"/>
            <a:ext cx="40081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200" b="1" dirty="0">
                <a:solidFill>
                  <a:srgbClr val="F0B712"/>
                </a:solidFill>
                <a:latin typeface="Calibri" charset="0"/>
                <a:ea typeface="Calibri" charset="0"/>
                <a:cs typeface="Calibri" charset="0"/>
              </a:rPr>
              <a:t>08</a:t>
            </a:r>
            <a:endParaRPr lang="es-PE" sz="2200" b="1" dirty="0">
              <a:solidFill>
                <a:srgbClr val="F0B71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4" name="Agrupar 73"/>
          <p:cNvGrpSpPr/>
          <p:nvPr/>
        </p:nvGrpSpPr>
        <p:grpSpPr>
          <a:xfrm>
            <a:off x="1071996" y="3990175"/>
            <a:ext cx="140792" cy="140258"/>
            <a:chOff x="3427964" y="2244682"/>
            <a:chExt cx="225891" cy="225034"/>
          </a:xfrm>
        </p:grpSpPr>
        <p:sp>
          <p:nvSpPr>
            <p:cNvPr id="75" name="Elipse 7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0B7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0B71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77" name="Rectángulo 76"/>
          <p:cNvSpPr/>
          <p:nvPr/>
        </p:nvSpPr>
        <p:spPr>
          <a:xfrm>
            <a:off x="1356793" y="4293092"/>
            <a:ext cx="418661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s-PE" sz="16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Evaluación del desempeño</a:t>
            </a:r>
          </a:p>
        </p:txBody>
      </p:sp>
      <p:sp>
        <p:nvSpPr>
          <p:cNvPr id="78" name="Rectángulo 77"/>
          <p:cNvSpPr/>
          <p:nvPr/>
        </p:nvSpPr>
        <p:spPr>
          <a:xfrm>
            <a:off x="541714" y="4246925"/>
            <a:ext cx="40081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200" b="1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09</a:t>
            </a:r>
            <a:endParaRPr lang="es-PE" sz="2200" b="1" dirty="0">
              <a:solidFill>
                <a:srgbClr val="EE463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9" name="Agrupar 78"/>
          <p:cNvGrpSpPr/>
          <p:nvPr/>
        </p:nvGrpSpPr>
        <p:grpSpPr>
          <a:xfrm>
            <a:off x="1071996" y="4346073"/>
            <a:ext cx="140792" cy="140258"/>
            <a:chOff x="3427964" y="2244682"/>
            <a:chExt cx="225891" cy="225034"/>
          </a:xfrm>
        </p:grpSpPr>
        <p:sp>
          <p:nvSpPr>
            <p:cNvPr id="80" name="Elipse 7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E46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81" name="Elipse 8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EE46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82" name="Rectángulo 81"/>
          <p:cNvSpPr/>
          <p:nvPr/>
        </p:nvSpPr>
        <p:spPr>
          <a:xfrm>
            <a:off x="1356793" y="4648990"/>
            <a:ext cx="418661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s-PE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Mejora</a:t>
            </a:r>
          </a:p>
        </p:txBody>
      </p:sp>
      <p:sp>
        <p:nvSpPr>
          <p:cNvPr id="83" name="Rectángulo 82"/>
          <p:cNvSpPr/>
          <p:nvPr/>
        </p:nvSpPr>
        <p:spPr>
          <a:xfrm>
            <a:off x="541714" y="4602823"/>
            <a:ext cx="40081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200" b="1" dirty="0">
                <a:solidFill>
                  <a:srgbClr val="2670D5"/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  <a:endParaRPr lang="es-PE" sz="2200" b="1" dirty="0">
              <a:solidFill>
                <a:srgbClr val="2670D5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4" name="Agrupar 83"/>
          <p:cNvGrpSpPr/>
          <p:nvPr/>
        </p:nvGrpSpPr>
        <p:grpSpPr>
          <a:xfrm>
            <a:off x="1071996" y="4701971"/>
            <a:ext cx="140792" cy="140258"/>
            <a:chOff x="3427964" y="2244682"/>
            <a:chExt cx="225891" cy="225034"/>
          </a:xfrm>
        </p:grpSpPr>
        <p:sp>
          <p:nvSpPr>
            <p:cNvPr id="85" name="Elipse 8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670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86" name="Elipse 85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2670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87" name="Agrupar 86"/>
          <p:cNvGrpSpPr/>
          <p:nvPr/>
        </p:nvGrpSpPr>
        <p:grpSpPr>
          <a:xfrm>
            <a:off x="1071996" y="1434033"/>
            <a:ext cx="140792" cy="140258"/>
            <a:chOff x="3427964" y="2244682"/>
            <a:chExt cx="225891" cy="225034"/>
          </a:xfrm>
        </p:grpSpPr>
        <p:sp>
          <p:nvSpPr>
            <p:cNvPr id="88" name="Elipse 8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8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8087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90" name="Agrupar 89"/>
          <p:cNvGrpSpPr/>
          <p:nvPr/>
        </p:nvGrpSpPr>
        <p:grpSpPr>
          <a:xfrm>
            <a:off x="1071996" y="2169840"/>
            <a:ext cx="140792" cy="140258"/>
            <a:chOff x="3427964" y="2244682"/>
            <a:chExt cx="225891" cy="225034"/>
          </a:xfrm>
        </p:grpSpPr>
        <p:sp>
          <p:nvSpPr>
            <p:cNvPr id="91" name="Elipse 9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8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92" name="Elipse 9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8087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95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7698" y="917126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838" indent="-212725">
              <a:buSzPct val="100000"/>
              <a:buFont typeface="+mj-lt"/>
              <a:buAutoNum type="arabicPeriod" startAt="4"/>
              <a:tabLst>
                <a:tab pos="120650" algn="l"/>
                <a:tab pos="219075" algn="l"/>
              </a:tabLst>
            </a:pPr>
            <a:r>
              <a:rPr lang="es-ES_tradnl" sz="1600" b="1" spc="-10">
                <a:solidFill>
                  <a:srgbClr val="FF7828"/>
                </a:solidFill>
                <a:latin typeface="Calibri" charset="0"/>
                <a:ea typeface="Calibri" charset="0"/>
                <a:cs typeface="Calibri" charset="0"/>
              </a:rPr>
              <a:t>CONTEXTO </a:t>
            </a:r>
            <a:r>
              <a:rPr lang="es-ES_tradnl" sz="1600" b="1" spc="-10" dirty="0">
                <a:solidFill>
                  <a:srgbClr val="FF7828"/>
                </a:solidFill>
                <a:latin typeface="Calibri" charset="0"/>
                <a:ea typeface="Calibri" charset="0"/>
                <a:cs typeface="Calibri" charset="0"/>
              </a:rPr>
              <a:t>DE LA ORGANIZACIÓN</a:t>
            </a:r>
            <a:endParaRPr lang="es-ES_tradnl" sz="1600" spc="-10" dirty="0">
              <a:solidFill>
                <a:srgbClr val="FF7828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503238" y="1354887"/>
            <a:ext cx="2590158" cy="871771"/>
          </a:xfrm>
          <a:prstGeom prst="roundRect">
            <a:avLst>
              <a:gd name="adj" fmla="val 7451"/>
            </a:avLst>
          </a:prstGeom>
          <a:solidFill>
            <a:srgbClr val="FF78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4.1 Comprender la organización y su contexto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3180946" y="1354887"/>
            <a:ext cx="5494742" cy="871771"/>
          </a:xfrm>
          <a:prstGeom prst="roundRect">
            <a:avLst>
              <a:gd name="adj" fmla="val 8179"/>
            </a:avLst>
          </a:prstGeom>
          <a:solidFill>
            <a:srgbClr val="FFD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FF7828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organización tendrá que determinar el contexto externo e interno que afecta a la organización.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503238" y="2318250"/>
            <a:ext cx="2590158" cy="871771"/>
          </a:xfrm>
          <a:prstGeom prst="roundRect">
            <a:avLst>
              <a:gd name="adj" fmla="val 7086"/>
            </a:avLst>
          </a:prstGeom>
          <a:solidFill>
            <a:srgbClr val="FF78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4.2 Comprender las necesidades y expectativas de las partes interesadas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3180946" y="2318250"/>
            <a:ext cx="5494742" cy="871771"/>
          </a:xfrm>
          <a:prstGeom prst="roundRect">
            <a:avLst>
              <a:gd name="adj" fmla="val 8543"/>
            </a:avLst>
          </a:prstGeom>
          <a:solidFill>
            <a:srgbClr val="FFD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FF7828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 identifica a las partes interesadas.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503238" y="3281613"/>
            <a:ext cx="2590158" cy="871771"/>
          </a:xfrm>
          <a:prstGeom prst="roundRect">
            <a:avLst>
              <a:gd name="adj" fmla="val 6722"/>
            </a:avLst>
          </a:prstGeom>
          <a:solidFill>
            <a:srgbClr val="FF78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4.3 Determinar el alcance del sistema de gestión de la calidad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180946" y="3281613"/>
            <a:ext cx="5494742" cy="871771"/>
          </a:xfrm>
          <a:prstGeom prst="roundRect">
            <a:avLst>
              <a:gd name="adj" fmla="val 8543"/>
            </a:avLst>
          </a:prstGeom>
          <a:solidFill>
            <a:srgbClr val="FFD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FF7828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 busca determinar y documentar el alcance del sistema de gestión de la calidad.</a:t>
            </a:r>
          </a:p>
        </p:txBody>
      </p:sp>
      <p:sp>
        <p:nvSpPr>
          <p:cNvPr id="27" name="Rectángulo redondeado 26"/>
          <p:cNvSpPr/>
          <p:nvPr/>
        </p:nvSpPr>
        <p:spPr>
          <a:xfrm>
            <a:off x="503238" y="4244977"/>
            <a:ext cx="2590158" cy="871771"/>
          </a:xfrm>
          <a:prstGeom prst="roundRect">
            <a:avLst>
              <a:gd name="adj" fmla="val 7815"/>
            </a:avLst>
          </a:prstGeom>
          <a:solidFill>
            <a:srgbClr val="FF78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4.4 Sistema de gestión de la calidad y sus procesos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3180946" y="4244977"/>
            <a:ext cx="5494742" cy="871771"/>
          </a:xfrm>
          <a:prstGeom prst="roundRect">
            <a:avLst>
              <a:gd name="adj" fmla="val 8543"/>
            </a:avLst>
          </a:prstGeom>
          <a:solidFill>
            <a:srgbClr val="FFD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FF7828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Los nuevos requisitos están relacionados con la determinación de los riesgos y oportunidades, así como la asignación de responsabilidades y autoridades de los procesos.</a:t>
            </a:r>
          </a:p>
        </p:txBody>
      </p:sp>
      <p:sp>
        <p:nvSpPr>
          <p:cNvPr id="12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REQUISITOS DE LA NORMA ISO 9001:2015</a:t>
            </a:r>
          </a:p>
        </p:txBody>
      </p:sp>
    </p:spTree>
    <p:extLst>
      <p:ext uri="{BB962C8B-B14F-4D97-AF65-F5344CB8AC3E}">
        <p14:creationId xmlns:p14="http://schemas.microsoft.com/office/powerpoint/2010/main" val="539017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7698" y="927324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838" indent="-212725">
              <a:buSzPct val="100000"/>
              <a:buFont typeface="+mj-lt"/>
              <a:buAutoNum type="arabicPeriod" startAt="5"/>
              <a:tabLst>
                <a:tab pos="120650" algn="l"/>
              </a:tabLst>
            </a:pPr>
            <a:r>
              <a:rPr lang="es-ES_tradnl" sz="1600" b="1" spc="-10" dirty="0">
                <a:solidFill>
                  <a:srgbClr val="92C24E"/>
                </a:solidFill>
                <a:latin typeface="Calibri" charset="0"/>
                <a:ea typeface="Calibri" charset="0"/>
                <a:cs typeface="Calibri" charset="0"/>
              </a:rPr>
              <a:t>LIDERAZGO</a:t>
            </a:r>
            <a:endParaRPr lang="es-ES_tradnl" sz="1600" spc="-10" dirty="0">
              <a:solidFill>
                <a:srgbClr val="92C24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503238" y="1354887"/>
            <a:ext cx="2590158" cy="871771"/>
          </a:xfrm>
          <a:prstGeom prst="roundRect">
            <a:avLst>
              <a:gd name="adj" fmla="val 7451"/>
            </a:avLst>
          </a:prstGeom>
          <a:solidFill>
            <a:srgbClr val="92C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5.1 Compromiso de la dirección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3180946" y="1354887"/>
            <a:ext cx="5494742" cy="871771"/>
          </a:xfrm>
          <a:prstGeom prst="roundRect">
            <a:avLst>
              <a:gd name="adj" fmla="val 8179"/>
            </a:avLst>
          </a:prstGeom>
          <a:solidFill>
            <a:srgbClr val="DDEE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92C24E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 requiere que la alta dirección se haga responsabilidad por la eficacia del SGC.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503238" y="2318250"/>
            <a:ext cx="2590158" cy="871771"/>
          </a:xfrm>
          <a:prstGeom prst="roundRect">
            <a:avLst>
              <a:gd name="adj" fmla="val 7086"/>
            </a:avLst>
          </a:prstGeom>
          <a:solidFill>
            <a:srgbClr val="92C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5.2 Política de la calidad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3180946" y="2318250"/>
            <a:ext cx="5494742" cy="871771"/>
          </a:xfrm>
          <a:prstGeom prst="roundRect">
            <a:avLst>
              <a:gd name="adj" fmla="val 8543"/>
            </a:avLst>
          </a:prstGeom>
          <a:solidFill>
            <a:srgbClr val="DDEE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92C24E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Establecer una política de calidad y sus objetivos.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503238" y="3281613"/>
            <a:ext cx="2590158" cy="871771"/>
          </a:xfrm>
          <a:prstGeom prst="roundRect">
            <a:avLst>
              <a:gd name="adj" fmla="val 6722"/>
            </a:avLst>
          </a:prstGeom>
          <a:solidFill>
            <a:srgbClr val="92C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400" b="1" dirty="0">
                <a:latin typeface="Calibri" charset="0"/>
                <a:ea typeface="Calibri" charset="0"/>
                <a:cs typeface="Calibri" charset="0"/>
              </a:rPr>
              <a:t>5.3 Funciones de la organización, responsabilidades </a:t>
            </a:r>
          </a:p>
          <a:p>
            <a:pPr lvl="0"/>
            <a:r>
              <a:rPr lang="es-PE" sz="1400" b="1" dirty="0">
                <a:latin typeface="Calibri" charset="0"/>
                <a:ea typeface="Calibri" charset="0"/>
                <a:cs typeface="Calibri" charset="0"/>
              </a:rPr>
              <a:t>y autoridades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3180946" y="3281613"/>
            <a:ext cx="5494742" cy="871771"/>
          </a:xfrm>
          <a:prstGeom prst="roundRect">
            <a:avLst>
              <a:gd name="adj" fmla="val 8543"/>
            </a:avLst>
          </a:prstGeom>
          <a:solidFill>
            <a:srgbClr val="DDEE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92C24E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 describen detalladamente las funciones, responsabilidades y autoridades dentro del SGC,</a:t>
            </a:r>
          </a:p>
        </p:txBody>
      </p:sp>
      <p:sp>
        <p:nvSpPr>
          <p:cNvPr id="18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REQUISITOS DE LA NORMA ISO 9001:2015</a:t>
            </a:r>
          </a:p>
        </p:txBody>
      </p:sp>
    </p:spTree>
    <p:extLst>
      <p:ext uri="{BB962C8B-B14F-4D97-AF65-F5344CB8AC3E}">
        <p14:creationId xmlns:p14="http://schemas.microsoft.com/office/powerpoint/2010/main" val="553102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7698" y="927324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838" indent="-212725">
              <a:buSzPct val="100000"/>
              <a:buFont typeface="+mj-lt"/>
              <a:buAutoNum type="arabicPeriod" startAt="6"/>
              <a:tabLst>
                <a:tab pos="120650" algn="l"/>
              </a:tabLst>
            </a:pPr>
            <a:r>
              <a:rPr lang="es-ES_tradnl" sz="1600" b="1" spc="-10" dirty="0">
                <a:solidFill>
                  <a:srgbClr val="00B1C3"/>
                </a:solidFill>
                <a:latin typeface="Calibri" charset="0"/>
                <a:ea typeface="Calibri" charset="0"/>
                <a:cs typeface="Calibri" charset="0"/>
              </a:rPr>
              <a:t>PLANIFICACIÓN PARA EL SISTEMA DE GESTIÓN DE CALIDAD</a:t>
            </a:r>
            <a:endParaRPr lang="es-ES_tradnl" sz="1600" spc="-10" dirty="0">
              <a:solidFill>
                <a:srgbClr val="00B1C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REQUISITOS DE LA NORMA ISO 9001:2015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503238" y="1354887"/>
            <a:ext cx="2590158" cy="871771"/>
          </a:xfrm>
          <a:prstGeom prst="roundRect">
            <a:avLst>
              <a:gd name="adj" fmla="val 7451"/>
            </a:avLst>
          </a:prstGeom>
          <a:solidFill>
            <a:srgbClr val="00B1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6.1 Acciones para</a:t>
            </a:r>
          </a:p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afrontar riesgos y</a:t>
            </a:r>
          </a:p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oportunidades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3180946" y="1354887"/>
            <a:ext cx="5494742" cy="871771"/>
          </a:xfrm>
          <a:prstGeom prst="roundRect">
            <a:avLst>
              <a:gd name="adj" fmla="val 8179"/>
            </a:avLst>
          </a:prstGeom>
          <a:solidFill>
            <a:srgbClr val="D8F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00B1C2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Al planificar el SGC, la organización tendrá que determinar los riesgos y oportunidades que afectan a la organización.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503238" y="2318250"/>
            <a:ext cx="2590158" cy="871771"/>
          </a:xfrm>
          <a:prstGeom prst="roundRect">
            <a:avLst>
              <a:gd name="adj" fmla="val 7086"/>
            </a:avLst>
          </a:prstGeom>
          <a:solidFill>
            <a:srgbClr val="00B1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6.2 Objetivos de calidad y la planificación para lograrlos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3180946" y="2318250"/>
            <a:ext cx="5494742" cy="871771"/>
          </a:xfrm>
          <a:prstGeom prst="roundRect">
            <a:avLst>
              <a:gd name="adj" fmla="val 8543"/>
            </a:avLst>
          </a:prstGeom>
          <a:solidFill>
            <a:srgbClr val="D8F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00B1C2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organización debe establecer objetivos de calidad a las funciones pertinentes, niveles y procesos, así como la planificación para su debido cumplimiento.</a:t>
            </a:r>
          </a:p>
        </p:txBody>
      </p:sp>
    </p:spTree>
    <p:extLst>
      <p:ext uri="{BB962C8B-B14F-4D97-AF65-F5344CB8AC3E}">
        <p14:creationId xmlns:p14="http://schemas.microsoft.com/office/powerpoint/2010/main" val="68228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7476" y="916592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0" indent="-211138">
              <a:buSzPct val="100000"/>
              <a:buFont typeface="+mj-lt"/>
              <a:buAutoNum type="arabicPeriod" startAt="7"/>
              <a:tabLst>
                <a:tab pos="120650" algn="l"/>
              </a:tabLst>
            </a:pPr>
            <a:r>
              <a:rPr lang="es-ES_tradnl" sz="1600" b="1" spc="-10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SOPORTE</a:t>
            </a:r>
            <a:endParaRPr lang="es-ES_tradnl" sz="1600" spc="-10" dirty="0">
              <a:solidFill>
                <a:srgbClr val="714F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503238" y="1354887"/>
            <a:ext cx="1840569" cy="702142"/>
          </a:xfrm>
          <a:prstGeom prst="roundRect">
            <a:avLst>
              <a:gd name="adj" fmla="val 10000"/>
            </a:avLst>
          </a:prstGeom>
          <a:solidFill>
            <a:srgbClr val="714F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7.1 Recursos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2438401" y="1354887"/>
            <a:ext cx="6248402" cy="702142"/>
          </a:xfrm>
          <a:prstGeom prst="roundRect">
            <a:avLst>
              <a:gd name="adj" fmla="val 10000"/>
            </a:avLst>
          </a:prstGeom>
          <a:solidFill>
            <a:srgbClr val="E4D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714FA0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Personas, infraestructura, ambiente para el funcionamiento de los procesos. Recursos para el seguimiento y medición. Conocimiento organizacional.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503238" y="2140220"/>
            <a:ext cx="1840569" cy="702142"/>
          </a:xfrm>
          <a:prstGeom prst="roundRect">
            <a:avLst>
              <a:gd name="adj" fmla="val 10000"/>
            </a:avLst>
          </a:prstGeom>
          <a:solidFill>
            <a:srgbClr val="714F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7.2 Competencia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2438401" y="2140220"/>
            <a:ext cx="6248402" cy="702142"/>
          </a:xfrm>
          <a:prstGeom prst="roundRect">
            <a:avLst>
              <a:gd name="adj" fmla="val 10000"/>
            </a:avLst>
          </a:prstGeom>
          <a:solidFill>
            <a:srgbClr val="E4D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714FA0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Requisito relacionado  con la aplicación de conocimientos y habilidades con el fin de lograr los resultados previstos.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512762" y="2935290"/>
            <a:ext cx="1840569" cy="702142"/>
          </a:xfrm>
          <a:prstGeom prst="roundRect">
            <a:avLst>
              <a:gd name="adj" fmla="val 10000"/>
            </a:avLst>
          </a:prstGeom>
          <a:solidFill>
            <a:srgbClr val="714F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7.3 Toma de conciencia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2447454" y="2935290"/>
            <a:ext cx="6227541" cy="702142"/>
          </a:xfrm>
          <a:prstGeom prst="roundRect">
            <a:avLst>
              <a:gd name="adj" fmla="val 10000"/>
            </a:avLst>
          </a:prstGeom>
          <a:solidFill>
            <a:srgbClr val="E4D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714FA0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Este requisito busca que las personas entiendan sus responsabilidades y cómo sus acciones contribuyen al logro de los objetivos de la organización.</a:t>
            </a:r>
          </a:p>
        </p:txBody>
      </p:sp>
      <p:sp>
        <p:nvSpPr>
          <p:cNvPr id="27" name="Rectángulo redondeado 26"/>
          <p:cNvSpPr/>
          <p:nvPr/>
        </p:nvSpPr>
        <p:spPr>
          <a:xfrm>
            <a:off x="503238" y="3736776"/>
            <a:ext cx="1840569" cy="702142"/>
          </a:xfrm>
          <a:prstGeom prst="roundRect">
            <a:avLst>
              <a:gd name="adj" fmla="val 10000"/>
            </a:avLst>
          </a:prstGeom>
          <a:solidFill>
            <a:srgbClr val="714F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7.4 Comunicación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2438401" y="3736776"/>
            <a:ext cx="6248402" cy="702142"/>
          </a:xfrm>
          <a:prstGeom prst="roundRect">
            <a:avLst>
              <a:gd name="adj" fmla="val 10000"/>
            </a:avLst>
          </a:prstGeom>
          <a:solidFill>
            <a:srgbClr val="E4D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714FA0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organización debe determinar las comunicaciones internas y externas pertinentes al sistema de gestión de calidad.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503238" y="4531846"/>
            <a:ext cx="1840569" cy="702142"/>
          </a:xfrm>
          <a:prstGeom prst="roundRect">
            <a:avLst>
              <a:gd name="adj" fmla="val 10000"/>
            </a:avLst>
          </a:prstGeom>
          <a:solidFill>
            <a:srgbClr val="714F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7.5 Información documentada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2438401" y="4531846"/>
            <a:ext cx="6248402" cy="702142"/>
          </a:xfrm>
          <a:prstGeom prst="roundRect">
            <a:avLst>
              <a:gd name="adj" fmla="val 10000"/>
            </a:avLst>
          </a:prstGeom>
          <a:solidFill>
            <a:srgbClr val="E4D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714FA0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Información que la organización tiene que controlar y mantener, así como el medio que la contiene.</a:t>
            </a:r>
          </a:p>
        </p:txBody>
      </p:sp>
      <p:sp>
        <p:nvSpPr>
          <p:cNvPr id="14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REQUISITOS DE LA NORMA ISO 9001:2015</a:t>
            </a:r>
          </a:p>
        </p:txBody>
      </p:sp>
    </p:spTree>
    <p:extLst>
      <p:ext uri="{BB962C8B-B14F-4D97-AF65-F5344CB8AC3E}">
        <p14:creationId xmlns:p14="http://schemas.microsoft.com/office/powerpoint/2010/main" val="182384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DFA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33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OBJETIVOS</a:t>
            </a:r>
          </a:p>
          <a:p>
            <a:pPr>
              <a:lnSpc>
                <a:spcPct val="80000"/>
              </a:lnSpc>
            </a:pPr>
            <a:r>
              <a:rPr lang="es-ES_tradnl" sz="33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DE LA SESIÓN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CD7628C-6304-5D4B-BA7D-591238143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7" y="946968"/>
            <a:ext cx="2073162" cy="39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7698" y="916200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0" indent="-211138">
              <a:buSzPct val="100000"/>
              <a:buFont typeface="+mj-lt"/>
              <a:buAutoNum type="arabicPeriod" startAt="8"/>
              <a:tabLst>
                <a:tab pos="120650" algn="l"/>
              </a:tabLst>
            </a:pPr>
            <a:r>
              <a:rPr lang="es-ES_tradnl" sz="1600" b="1" spc="-10" dirty="0">
                <a:solidFill>
                  <a:srgbClr val="F0B712"/>
                </a:solidFill>
                <a:latin typeface="Calibri" charset="0"/>
                <a:ea typeface="Calibri" charset="0"/>
                <a:cs typeface="Calibri" charset="0"/>
              </a:rPr>
              <a:t>OPERACIÓN</a:t>
            </a:r>
            <a:endParaRPr lang="es-ES_tradnl" sz="1600" spc="-10" dirty="0">
              <a:solidFill>
                <a:srgbClr val="F0B71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503238" y="1354888"/>
            <a:ext cx="2166390" cy="441316"/>
          </a:xfrm>
          <a:prstGeom prst="roundRect">
            <a:avLst>
              <a:gd name="adj" fmla="val 10000"/>
            </a:avLst>
          </a:prstGeom>
          <a:solidFill>
            <a:srgbClr val="F0B7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0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8.1 Planificación y control operacional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2764221" y="1354888"/>
            <a:ext cx="5901562" cy="441316"/>
          </a:xfrm>
          <a:prstGeom prst="roundRect">
            <a:avLst>
              <a:gd name="adj" fmla="val 10000"/>
            </a:avLst>
          </a:prstGeom>
          <a:solidFill>
            <a:srgbClr val="FFED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F0B712"/>
              </a:buClr>
              <a:buFont typeface="Arial" charset="0"/>
              <a:buChar char="•"/>
            </a:pPr>
            <a:r>
              <a:rPr lang="es-PE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organización debe planificar, ejecutar y controlar los procesos necesarios para cumplir con los requisitos de sus productos y servicios.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503238" y="1851859"/>
            <a:ext cx="2166390" cy="546176"/>
          </a:xfrm>
          <a:prstGeom prst="roundRect">
            <a:avLst>
              <a:gd name="adj" fmla="val 10000"/>
            </a:avLst>
          </a:prstGeom>
          <a:solidFill>
            <a:srgbClr val="F0B7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0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8.2 Determinación de los requisitos para los productos y servicios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2764221" y="1851859"/>
            <a:ext cx="5901562" cy="546176"/>
          </a:xfrm>
          <a:prstGeom prst="roundRect">
            <a:avLst>
              <a:gd name="adj" fmla="val 10000"/>
            </a:avLst>
          </a:prstGeom>
          <a:solidFill>
            <a:srgbClr val="FFED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F0B712"/>
              </a:buClr>
              <a:buFont typeface="Arial" charset="0"/>
              <a:buChar char="•"/>
            </a:pPr>
            <a:r>
              <a:rPr lang="es-PE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organización debe establecer procesos para la comunicación con los clientes, así como establecer, implementar y mantener un proceso para determinar los requisitos para los productos y servicios que se ofrecerán a los clientes potenciales.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503238" y="2453691"/>
            <a:ext cx="2166390" cy="546176"/>
          </a:xfrm>
          <a:prstGeom prst="roundRect">
            <a:avLst>
              <a:gd name="adj" fmla="val 10000"/>
            </a:avLst>
          </a:prstGeom>
          <a:solidFill>
            <a:srgbClr val="F0B7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0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8.3 Diseño y/o desarrollo de productos y servicios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2764221" y="2453691"/>
            <a:ext cx="5901562" cy="546176"/>
          </a:xfrm>
          <a:prstGeom prst="roundRect">
            <a:avLst>
              <a:gd name="adj" fmla="val 10000"/>
            </a:avLst>
          </a:prstGeom>
          <a:solidFill>
            <a:srgbClr val="FFED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F0B712"/>
              </a:buClr>
              <a:buFont typeface="Arial" charset="0"/>
              <a:buChar char="•"/>
            </a:pPr>
            <a:r>
              <a:rPr lang="es-PE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Cuando los requisitos detallados para los productos y/o servicios de la organización no están establecidos previamente, o no han sido definidos por el cliente o por otras partes interesadas, la organización debe establecer, implementar y mantener un proceso para el diseño y/o desarrollo.</a:t>
            </a:r>
          </a:p>
        </p:txBody>
      </p:sp>
      <p:sp>
        <p:nvSpPr>
          <p:cNvPr id="27" name="Rectángulo redondeado 26"/>
          <p:cNvSpPr/>
          <p:nvPr/>
        </p:nvSpPr>
        <p:spPr>
          <a:xfrm>
            <a:off x="503238" y="3055522"/>
            <a:ext cx="2166390" cy="441316"/>
          </a:xfrm>
          <a:prstGeom prst="roundRect">
            <a:avLst>
              <a:gd name="adj" fmla="val 10000"/>
            </a:avLst>
          </a:prstGeom>
          <a:solidFill>
            <a:srgbClr val="F0B7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0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8.4 Control de los productos y servicios obtenidos externamente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2764221" y="3055522"/>
            <a:ext cx="5901562" cy="441316"/>
          </a:xfrm>
          <a:prstGeom prst="roundRect">
            <a:avLst>
              <a:gd name="adj" fmla="val 10000"/>
            </a:avLst>
          </a:prstGeom>
          <a:solidFill>
            <a:srgbClr val="FFED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F0B712"/>
              </a:buClr>
              <a:buFont typeface="Arial" charset="0"/>
              <a:buChar char="•"/>
            </a:pPr>
            <a:r>
              <a:rPr lang="es-PE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organización debe asegurarse que los procesos, productos y servicios obtenidos externamente, sean conformes con los requisitos especificados.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503238" y="3552494"/>
            <a:ext cx="2166390" cy="441316"/>
          </a:xfrm>
          <a:prstGeom prst="roundRect">
            <a:avLst>
              <a:gd name="adj" fmla="val 10000"/>
            </a:avLst>
          </a:prstGeom>
          <a:solidFill>
            <a:srgbClr val="F0B7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0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8.5 Producción y/o presentación del servicio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2764221" y="3552494"/>
            <a:ext cx="5901562" cy="441316"/>
          </a:xfrm>
          <a:prstGeom prst="roundRect">
            <a:avLst>
              <a:gd name="adj" fmla="val 10000"/>
            </a:avLst>
          </a:prstGeom>
          <a:solidFill>
            <a:srgbClr val="FFED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F0B712"/>
              </a:buClr>
              <a:buFont typeface="Arial" charset="0"/>
              <a:buChar char="•"/>
            </a:pPr>
            <a:r>
              <a:rPr lang="es-PE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La organización debe implementar condiciones controladas para la producción y/o la prestación del servicio, incluyendo las actividades de entrega y posteriores a la entrega.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503238" y="4049465"/>
            <a:ext cx="2166390" cy="546176"/>
          </a:xfrm>
          <a:prstGeom prst="roundRect">
            <a:avLst>
              <a:gd name="adj" fmla="val 10000"/>
            </a:avLst>
          </a:prstGeom>
          <a:solidFill>
            <a:srgbClr val="F0B7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0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8.6 Entrega de productos y servicios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2764221" y="4049465"/>
            <a:ext cx="5901562" cy="546176"/>
          </a:xfrm>
          <a:prstGeom prst="roundRect">
            <a:avLst>
              <a:gd name="adj" fmla="val 10000"/>
            </a:avLst>
          </a:prstGeom>
          <a:solidFill>
            <a:srgbClr val="FFED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F0B712"/>
              </a:buClr>
              <a:buFont typeface="Arial" charset="0"/>
              <a:buChar char="•"/>
            </a:pPr>
            <a:r>
              <a:rPr lang="es-PE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organización debe aplicar las disposiciones planificadas en etapas apropiadas, para verificar que se hayan cumplido los requisitos del producto y del servicio, antes de su entrega. Debe mantenerse evidencia de la conformidad con los criterios de aceptación.</a:t>
            </a:r>
          </a:p>
        </p:txBody>
      </p:sp>
      <p:sp>
        <p:nvSpPr>
          <p:cNvPr id="25" name="Rectángulo redondeado 24"/>
          <p:cNvSpPr/>
          <p:nvPr/>
        </p:nvSpPr>
        <p:spPr>
          <a:xfrm>
            <a:off x="503238" y="4651299"/>
            <a:ext cx="2166390" cy="546176"/>
          </a:xfrm>
          <a:prstGeom prst="roundRect">
            <a:avLst>
              <a:gd name="adj" fmla="val 10000"/>
            </a:avLst>
          </a:prstGeom>
          <a:solidFill>
            <a:srgbClr val="F0B7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05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8.7 Control de los elementos de salidas del proceso, productos y servicios no conformes</a:t>
            </a:r>
          </a:p>
        </p:txBody>
      </p:sp>
      <p:sp>
        <p:nvSpPr>
          <p:cNvPr id="26" name="Rectángulo redondeado 25"/>
          <p:cNvSpPr/>
          <p:nvPr/>
        </p:nvSpPr>
        <p:spPr>
          <a:xfrm>
            <a:off x="2764221" y="4651299"/>
            <a:ext cx="5901562" cy="546176"/>
          </a:xfrm>
          <a:prstGeom prst="roundRect">
            <a:avLst>
              <a:gd name="adj" fmla="val 10000"/>
            </a:avLst>
          </a:prstGeom>
          <a:solidFill>
            <a:srgbClr val="FFED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F0B712"/>
              </a:buClr>
              <a:buFont typeface="Arial" charset="0"/>
              <a:buChar char="•"/>
            </a:pPr>
            <a:r>
              <a:rPr lang="es-PE" sz="10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La organización debe asegurar de que las salidas de procesos, productos y servicios que no se ajusten a los requisitos, se identifican y controlan para prevenir su uso o entrega no intencionada.</a:t>
            </a:r>
          </a:p>
        </p:txBody>
      </p:sp>
      <p:sp>
        <p:nvSpPr>
          <p:cNvPr id="29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REQUISITOS DE LA NORMA ISO 9001:2015</a:t>
            </a:r>
          </a:p>
        </p:txBody>
      </p:sp>
    </p:spTree>
    <p:extLst>
      <p:ext uri="{BB962C8B-B14F-4D97-AF65-F5344CB8AC3E}">
        <p14:creationId xmlns:p14="http://schemas.microsoft.com/office/powerpoint/2010/main" val="142166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7698" y="916385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838" indent="-212725">
              <a:buSzPct val="100000"/>
              <a:buFont typeface="+mj-lt"/>
              <a:buAutoNum type="arabicPeriod" startAt="9"/>
              <a:tabLst>
                <a:tab pos="120650" algn="l"/>
              </a:tabLst>
            </a:pPr>
            <a:r>
              <a:rPr lang="es-ES_tradnl" sz="1600" b="1" spc="-10" dirty="0">
                <a:solidFill>
                  <a:srgbClr val="EE4639"/>
                </a:solidFill>
                <a:latin typeface="Calibri" charset="0"/>
                <a:ea typeface="Calibri" charset="0"/>
                <a:cs typeface="Calibri" charset="0"/>
              </a:rPr>
              <a:t>EVALUACIÓN DEL DESEMPEÑO</a:t>
            </a:r>
            <a:endParaRPr lang="es-ES_tradnl" sz="1600" spc="-10" dirty="0">
              <a:solidFill>
                <a:srgbClr val="EE463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REQUISITOS DE LA NORMA ISO 9001:2015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503238" y="1354887"/>
            <a:ext cx="2590158" cy="1443222"/>
          </a:xfrm>
          <a:prstGeom prst="roundRect">
            <a:avLst>
              <a:gd name="adj" fmla="val 5572"/>
            </a:avLst>
          </a:prstGeom>
          <a:solidFill>
            <a:srgbClr val="EE46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9.1 Seguimiento, medición, análisis y evaluación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3180946" y="1354887"/>
            <a:ext cx="5494742" cy="1443222"/>
          </a:xfrm>
          <a:prstGeom prst="roundRect">
            <a:avLst>
              <a:gd name="adj" fmla="val 4152"/>
            </a:avLst>
          </a:prstGeom>
          <a:solidFill>
            <a:srgbClr val="FBC8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EE4639"/>
              </a:buClr>
              <a:buFont typeface="Arial" charset="0"/>
              <a:buChar char="•"/>
            </a:pPr>
            <a:r>
              <a:rPr lang="es-P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organización debe asegurar que se implementen las actividades se seguimiento y medición, de acuerdo con los requisitos determinados y debe conservar la información documentada apropiada como evidencia de los resultados. Esto incluye el seguimiento de la percepción de los clientes sobre el grado en que se cumplen sus requisitos.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503238" y="2889702"/>
            <a:ext cx="2590158" cy="871771"/>
          </a:xfrm>
          <a:prstGeom prst="roundRect">
            <a:avLst>
              <a:gd name="adj" fmla="val 7531"/>
            </a:avLst>
          </a:prstGeom>
          <a:solidFill>
            <a:srgbClr val="EE46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9.2 Auditoria interna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3180946" y="2889702"/>
            <a:ext cx="5494742" cy="871771"/>
          </a:xfrm>
          <a:prstGeom prst="roundRect">
            <a:avLst>
              <a:gd name="adj" fmla="val 7654"/>
            </a:avLst>
          </a:prstGeom>
          <a:solidFill>
            <a:srgbClr val="FBC8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EE4639"/>
              </a:buClr>
              <a:buFont typeface="Arial" charset="0"/>
              <a:buChar char="•"/>
            </a:pPr>
            <a:r>
              <a:rPr lang="es-P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organización debe realizar auditorías internas a intervalos planificados para proporcionar información del sistema de gestión </a:t>
            </a:r>
            <a:br>
              <a:rPr lang="es-P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P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 calidad.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503238" y="3853066"/>
            <a:ext cx="2590158" cy="1380922"/>
          </a:xfrm>
          <a:prstGeom prst="roundRect">
            <a:avLst>
              <a:gd name="adj" fmla="val 5880"/>
            </a:avLst>
          </a:prstGeom>
          <a:solidFill>
            <a:srgbClr val="EE46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charset="0"/>
                <a:ea typeface="Calibri" charset="0"/>
                <a:cs typeface="Calibri" charset="0"/>
              </a:rPr>
              <a:t>9.3 Revisión por la dirección</a:t>
            </a:r>
          </a:p>
        </p:txBody>
      </p:sp>
      <p:sp>
        <p:nvSpPr>
          <p:cNvPr id="25" name="Rectángulo redondeado 24"/>
          <p:cNvSpPr/>
          <p:nvPr/>
        </p:nvSpPr>
        <p:spPr>
          <a:xfrm>
            <a:off x="3180946" y="3853066"/>
            <a:ext cx="5494742" cy="1380922"/>
          </a:xfrm>
          <a:prstGeom prst="roundRect">
            <a:avLst>
              <a:gd name="adj" fmla="val 4895"/>
            </a:avLst>
          </a:prstGeom>
          <a:solidFill>
            <a:srgbClr val="FEC9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EE4639"/>
              </a:buClr>
              <a:buFont typeface="Arial" charset="0"/>
              <a:buChar char="•"/>
            </a:pPr>
            <a:r>
              <a:rPr lang="es-P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alta dirección debe revisar el sistema de gestión de calidad de la organización, a intervalos planificados, para asegurar su continua conveniencia, adecuación y eficacia. La organización debe retener la información documentada como evidencia de los resultados de las revisiones por la dirección.</a:t>
            </a:r>
          </a:p>
        </p:txBody>
      </p:sp>
    </p:spTree>
    <p:extLst>
      <p:ext uri="{BB962C8B-B14F-4D97-AF65-F5344CB8AC3E}">
        <p14:creationId xmlns:p14="http://schemas.microsoft.com/office/powerpoint/2010/main" val="318356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7698" y="915988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625" indent="-342900">
              <a:buSzPct val="100000"/>
              <a:buFont typeface="+mj-lt"/>
              <a:buAutoNum type="arabicPeriod" startAt="10"/>
              <a:tabLst>
                <a:tab pos="121285" algn="l"/>
              </a:tabLst>
            </a:pPr>
            <a:r>
              <a:rPr lang="es-ES_tradnl" sz="1600" b="1" spc="-10" dirty="0">
                <a:solidFill>
                  <a:srgbClr val="2670D5"/>
                </a:solidFill>
                <a:latin typeface="Calibri" charset="0"/>
                <a:ea typeface="Calibri" charset="0"/>
                <a:cs typeface="Calibri" charset="0"/>
              </a:rPr>
              <a:t>MEJORA</a:t>
            </a:r>
            <a:endParaRPr lang="es-ES_tradnl" sz="1600" spc="-10" dirty="0">
              <a:solidFill>
                <a:srgbClr val="2670D5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503238" y="1354887"/>
            <a:ext cx="2590158" cy="871771"/>
          </a:xfrm>
          <a:prstGeom prst="roundRect">
            <a:avLst>
              <a:gd name="adj" fmla="val 8543"/>
            </a:avLst>
          </a:prstGeom>
          <a:solidFill>
            <a:srgbClr val="2670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panose="020F0502020204030204" pitchFamily="34" charset="0"/>
                <a:cs typeface="Calibri" panose="020F0502020204030204" pitchFamily="34" charset="0"/>
              </a:rPr>
              <a:t>10.1 Generalidades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3180946" y="1354887"/>
            <a:ext cx="5505856" cy="871771"/>
          </a:xfrm>
          <a:prstGeom prst="roundRect">
            <a:avLst>
              <a:gd name="adj" fmla="val 7815"/>
            </a:avLst>
          </a:prstGeom>
          <a:solidFill>
            <a:srgbClr val="2670D5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2670D5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organización debe determinar y seleccionar las oportunidades de mejora e implementar las acciones necesarias para cumplir con los requisitos del cliente y mejorar la satisfacción del cliente.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503238" y="2318250"/>
            <a:ext cx="2590158" cy="1108122"/>
          </a:xfrm>
          <a:prstGeom prst="roundRect">
            <a:avLst>
              <a:gd name="adj" fmla="val 6849"/>
            </a:avLst>
          </a:prstGeom>
          <a:solidFill>
            <a:srgbClr val="2670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panose="020F0502020204030204" pitchFamily="34" charset="0"/>
                <a:cs typeface="Calibri" panose="020F0502020204030204" pitchFamily="34" charset="0"/>
              </a:rPr>
              <a:t>10.2 No conformidad y acciones correctivas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3180946" y="2318250"/>
            <a:ext cx="5505856" cy="1108122"/>
          </a:xfrm>
          <a:prstGeom prst="roundRect">
            <a:avLst>
              <a:gd name="adj" fmla="val 6848"/>
            </a:avLst>
          </a:prstGeom>
          <a:solidFill>
            <a:srgbClr val="2670D5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2670D5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Cuando se produce una no conformidad, incluyendo aquellas derivadas de las quejas del cliente, la organización debe tomar acciones correctivas apropiadas a los efectos de las no conformidades encontradas.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503238" y="3523351"/>
            <a:ext cx="2590158" cy="1258856"/>
          </a:xfrm>
          <a:prstGeom prst="roundRect">
            <a:avLst>
              <a:gd name="adj" fmla="val 6217"/>
            </a:avLst>
          </a:prstGeom>
          <a:solidFill>
            <a:srgbClr val="2670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PE" sz="1500" b="1" dirty="0">
                <a:latin typeface="Calibri" panose="020F0502020204030204" pitchFamily="34" charset="0"/>
                <a:cs typeface="Calibri" panose="020F0502020204030204" pitchFamily="34" charset="0"/>
              </a:rPr>
              <a:t>10.3 Mejora continua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3180946" y="3523351"/>
            <a:ext cx="5505856" cy="1258856"/>
          </a:xfrm>
          <a:prstGeom prst="roundRect">
            <a:avLst>
              <a:gd name="adj" fmla="val 6217"/>
            </a:avLst>
          </a:prstGeom>
          <a:solidFill>
            <a:srgbClr val="2670D5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Clr>
                <a:srgbClr val="2670D5"/>
              </a:buClr>
              <a:buFont typeface="Arial" charset="0"/>
              <a:buChar char="•"/>
            </a:pPr>
            <a:r>
              <a:rPr lang="es-PE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 organización debe tener en cuenta los resultados de análisis y evaluación, así como las resultados de revisión por la dirección, para confirmar si hay áreas de bajo rendimiento u oportunidades que deben ser abordadas en el marco de la mejora continua.</a:t>
            </a:r>
          </a:p>
        </p:txBody>
      </p:sp>
      <p:sp>
        <p:nvSpPr>
          <p:cNvPr id="10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REQUISITOS DE LA NORMA ISO 9001:2015</a:t>
            </a:r>
          </a:p>
        </p:txBody>
      </p:sp>
    </p:spTree>
    <p:extLst>
      <p:ext uri="{BB962C8B-B14F-4D97-AF65-F5344CB8AC3E}">
        <p14:creationId xmlns:p14="http://schemas.microsoft.com/office/powerpoint/2010/main" val="524091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A495D6D-73E7-D64C-AD5A-8212D6B1E2F3}"/>
              </a:ext>
            </a:extLst>
          </p:cNvPr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82CC9F8-A9FF-BF41-B987-57AFB7D160FE}"/>
                </a:ext>
              </a:extLst>
            </p:cNvPr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  <a:t>CONCLUSIONES</a:t>
              </a:r>
              <a:br>
                <a:rPr lang="es-ES_tradnl" sz="3600" dirty="0">
                  <a:solidFill>
                    <a:schemeClr val="bg1"/>
                  </a:solidFill>
                  <a:latin typeface="Graphik Regular" charset="0"/>
                  <a:ea typeface="Graphik Regular" charset="0"/>
                  <a:cs typeface="Graphik Regular" charset="0"/>
                </a:rPr>
              </a:br>
              <a:r>
                <a:rPr lang="es-ES_tradnl" sz="3600" b="1" dirty="0">
                  <a:solidFill>
                    <a:schemeClr val="bg1"/>
                  </a:solidFill>
                  <a:latin typeface="Graphik Bold" charset="0"/>
                  <a:ea typeface="Graphik Bold" charset="0"/>
                  <a:cs typeface="Graphik Bold" charset="0"/>
                </a:rPr>
                <a:t>MÁS REFERENCIAS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CD7628C-6304-5D4B-BA7D-59123814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</p:spPr>
        </p:pic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" y="946969"/>
            <a:ext cx="2072214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7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4" name="object 7"/>
          <p:cNvSpPr txBox="1"/>
          <p:nvPr/>
        </p:nvSpPr>
        <p:spPr>
          <a:xfrm>
            <a:off x="1279545" y="912813"/>
            <a:ext cx="5173210" cy="323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PE" sz="1400">
                <a:latin typeface="Calibri" charset="0"/>
                <a:ea typeface="Calibri" charset="0"/>
                <a:cs typeface="Calibri" charset="0"/>
              </a:rPr>
              <a:t>La Organización Internacional de Normalización (ISO) es una organización gubernamental internacional, fundada en 1947, reconocida como la principal en normalización en el mundo.</a:t>
            </a:r>
          </a:p>
          <a:p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Los nuevos estándares ISO pasan por una secuencia ordenada de etapas previas a su aprobación.</a:t>
            </a:r>
          </a:p>
          <a:p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La Norma ISO 9001 especifica los requisitos para un sistema de gestión de calidad que pueden utilizarse para su aplicación interna por las organizaciones, para certificación o para fines contractuales. Se centra en la eficacia de la calidad para satisfacer los requisitos del cliente.</a:t>
            </a:r>
          </a:p>
          <a:p>
            <a:endParaRPr lang="es-PE" sz="1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s-PE" sz="1400" dirty="0">
                <a:latin typeface="Calibri" charset="0"/>
                <a:ea typeface="Calibri" charset="0"/>
                <a:cs typeface="Calibri" charset="0"/>
              </a:rPr>
              <a:t>La Norma ISO 9001:2015 está compuesta por diez capítulos, y es aplicable a cualquier tipo de empresa sin importar su tamaño, facturación ni la industria de origen.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954885"/>
            <a:ext cx="114138" cy="1175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1813577"/>
            <a:ext cx="114138" cy="117546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9" y="3048772"/>
            <a:ext cx="1690689" cy="21852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2459477"/>
            <a:ext cx="114138" cy="11754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0" y="3518920"/>
            <a:ext cx="114138" cy="117546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80440FE6-086D-EF45-90B3-5F2F8FCF05A0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CONCLUSIONES </a:t>
            </a:r>
          </a:p>
        </p:txBody>
      </p:sp>
    </p:spTree>
    <p:extLst>
      <p:ext uri="{BB962C8B-B14F-4D97-AF65-F5344CB8AC3E}">
        <p14:creationId xmlns:p14="http://schemas.microsoft.com/office/powerpoint/2010/main" val="1425438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9F27E8-E0F0-CF48-B2E7-A2617B9B1DEA}"/>
              </a:ext>
            </a:extLst>
          </p:cNvPr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BIBLIOGRAFÍA</a:t>
            </a:r>
            <a:br>
              <a:rPr lang="es-ES_tradnl" sz="36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MÁS REFERENCIAS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D7628C-6304-5D4B-BA7D-591238143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19" y="2194222"/>
            <a:ext cx="202176" cy="208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970"/>
            <a:ext cx="2072061" cy="3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7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2" name="object 7"/>
          <p:cNvSpPr txBox="1"/>
          <p:nvPr/>
        </p:nvSpPr>
        <p:spPr>
          <a:xfrm>
            <a:off x="1279009" y="917823"/>
            <a:ext cx="5329181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625" indent="-174625">
              <a:spcBef>
                <a:spcPts val="0"/>
              </a:spcBef>
              <a:buSzPct val="100000"/>
            </a:pPr>
            <a:r>
              <a:rPr lang="es" sz="1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http://www.iso.org/iso/home.htm</a:t>
            </a:r>
          </a:p>
          <a:p>
            <a:pPr marL="174625" indent="-174625">
              <a:spcBef>
                <a:spcPts val="0"/>
              </a:spcBef>
              <a:buSzPct val="100000"/>
            </a:pPr>
            <a:endParaRPr lang="es-ES" sz="1400" dirty="0">
              <a:latin typeface="Calibri" charset="0"/>
              <a:ea typeface="Calibri" charset="0"/>
              <a:cs typeface="Calibri" charset="0"/>
            </a:endParaRPr>
          </a:p>
          <a:p>
            <a:pPr marL="174625" indent="-174625">
              <a:spcBef>
                <a:spcPts val="0"/>
              </a:spcBef>
              <a:buSzPct val="100000"/>
            </a:pPr>
            <a:r>
              <a:rPr lang="es" sz="1400" dirty="0">
                <a:latin typeface="Calibri" charset="0"/>
                <a:ea typeface="Calibri" charset="0"/>
                <a:cs typeface="Calibri" charset="0"/>
              </a:rPr>
              <a:t>Norma ISO 9001:2015 Sistemas de Gestión de la Calidad. Requisitos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959114"/>
            <a:ext cx="103867" cy="106967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036889"/>
            <a:ext cx="1690688" cy="2197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4" y="1405149"/>
            <a:ext cx="103867" cy="106967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2634C4F-4724-344D-9D80-B71EE0BC7E3D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174240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9" y="2666298"/>
            <a:ext cx="1295601" cy="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2298" y="918372"/>
            <a:ext cx="5521727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ES_tradnl" sz="1400" spc="-10" dirty="0">
                <a:latin typeface="Calibri" charset="0"/>
                <a:ea typeface="Calibri" charset="0"/>
                <a:cs typeface="Calibri" charset="0"/>
              </a:rPr>
              <a:t>Explicar que es ISO</a:t>
            </a:r>
          </a:p>
          <a:p>
            <a:pPr marL="11725">
              <a:buSzPct val="100000"/>
              <a:tabLst>
                <a:tab pos="121285" algn="l"/>
              </a:tabLst>
            </a:pP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  <a:p>
            <a:pPr marL="11725">
              <a:buSzPct val="100000"/>
              <a:tabLst>
                <a:tab pos="121285" algn="l"/>
              </a:tabLst>
            </a:pPr>
            <a:r>
              <a:rPr lang="es-ES_tradnl" sz="1400" spc="-10" dirty="0">
                <a:latin typeface="Calibri" charset="0"/>
                <a:ea typeface="Calibri" charset="0"/>
                <a:cs typeface="Calibri" charset="0"/>
              </a:rPr>
              <a:t>Conocer las etapas para el desarrollo de estándares</a:t>
            </a:r>
          </a:p>
          <a:p>
            <a:pPr marL="11725">
              <a:buSzPct val="100000"/>
              <a:tabLst>
                <a:tab pos="121285" algn="l"/>
              </a:tabLst>
            </a:pPr>
            <a:endParaRPr lang="es-ES_tradnl" sz="1400" spc="-10" dirty="0">
              <a:latin typeface="Calibri" charset="0"/>
              <a:ea typeface="Calibri" charset="0"/>
              <a:cs typeface="Calibri" charset="0"/>
            </a:endParaRPr>
          </a:p>
          <a:p>
            <a:pPr marL="11725">
              <a:buSzPct val="100000"/>
              <a:tabLst>
                <a:tab pos="121285" algn="l"/>
              </a:tabLst>
            </a:pPr>
            <a:r>
              <a:rPr lang="es-ES_tradnl" sz="1400" spc="-10" dirty="0">
                <a:latin typeface="Calibri" charset="0"/>
                <a:ea typeface="Calibri" charset="0"/>
                <a:cs typeface="Calibri" charset="0"/>
              </a:rPr>
              <a:t>Reconocer y precisar cuales son los requisitos de la norma ISO 9001:2015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60" y="3050921"/>
            <a:ext cx="1689027" cy="218306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963636"/>
            <a:ext cx="118814" cy="12136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1394583"/>
            <a:ext cx="118814" cy="12136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3" y="1822355"/>
            <a:ext cx="118814" cy="12136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565109E9-03B8-A44D-92B9-E8F61C452576}"/>
              </a:ext>
            </a:extLst>
          </p:cNvPr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s-PE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OBJETIVOS </a:t>
            </a:r>
          </a:p>
        </p:txBody>
      </p:sp>
    </p:spTree>
    <p:extLst>
      <p:ext uri="{BB962C8B-B14F-4D97-AF65-F5344CB8AC3E}">
        <p14:creationId xmlns:p14="http://schemas.microsoft.com/office/powerpoint/2010/main" val="97901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59935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buSzPct val="80000"/>
            </a:pPr>
            <a:r>
              <a:rPr lang="es-ES" sz="2800" b="1" dirty="0">
                <a:solidFill>
                  <a:srgbClr val="FFFFFF"/>
                </a:solidFill>
                <a:latin typeface="Graphik Bold" charset="0"/>
                <a:ea typeface="Graphik Bold" charset="0"/>
                <a:cs typeface="Graphik Bold" charset="0"/>
              </a:rPr>
              <a:t>ISO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7113" y="917222"/>
            <a:ext cx="3885500" cy="2292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ES_tradnl" sz="1600" b="1" spc="-10" dirty="0">
                <a:latin typeface="Calibri" charset="0"/>
                <a:ea typeface="Calibri" charset="0"/>
                <a:cs typeface="Calibri" charset="0"/>
              </a:rPr>
              <a:t>ORGANIZACIÓN INTERNACIONAL </a:t>
            </a:r>
            <a:br>
              <a:rPr lang="es-ES_tradnl" sz="1600" b="1" spc="-10" dirty="0">
                <a:latin typeface="Calibri" charset="0"/>
                <a:ea typeface="Calibri" charset="0"/>
                <a:cs typeface="Calibri" charset="0"/>
              </a:rPr>
            </a:br>
            <a:r>
              <a:rPr lang="es-ES_tradnl" sz="1600" b="1" spc="-10" dirty="0">
                <a:latin typeface="Calibri" charset="0"/>
                <a:ea typeface="Calibri" charset="0"/>
                <a:cs typeface="Calibri" charset="0"/>
              </a:rPr>
              <a:t>DE NORMALIZACIÓN</a:t>
            </a:r>
          </a:p>
          <a:p>
            <a:pPr marL="174625" indent="-163513">
              <a:buSzPct val="100000"/>
              <a:buFont typeface="Arial"/>
              <a:buChar char="•"/>
            </a:pPr>
            <a:r>
              <a:rPr lang="es-ES_tradnl" sz="1600" spc="-10" dirty="0">
                <a:latin typeface="Calibri" charset="0"/>
                <a:ea typeface="Calibri" charset="0"/>
                <a:cs typeface="Calibri" charset="0"/>
              </a:rPr>
              <a:t>La Organización Internacional de Normalización (ISO) es una organización gubernamental internacional, fundada en 1947, reconocida como la principal en normalización en el mundo</a:t>
            </a:r>
          </a:p>
          <a:p>
            <a:pPr marL="174625" indent="-163513">
              <a:buSzPct val="100000"/>
              <a:buFont typeface="Arial"/>
              <a:buChar char="•"/>
            </a:pPr>
            <a:endParaRPr lang="es-ES_tradnl" sz="1600" spc="-10" dirty="0">
              <a:latin typeface="Calibri" charset="0"/>
              <a:ea typeface="Calibri" charset="0"/>
              <a:cs typeface="Calibri" charset="0"/>
            </a:endParaRPr>
          </a:p>
          <a:p>
            <a:pPr marL="174625" indent="-163513">
              <a:buSzPct val="100000"/>
              <a:buFont typeface="Arial"/>
              <a:buChar char="•"/>
            </a:pPr>
            <a:r>
              <a:rPr lang="es-ES_tradnl" sz="1600" spc="-10" dirty="0">
                <a:latin typeface="Calibri" charset="0"/>
                <a:ea typeface="Calibri" charset="0"/>
                <a:cs typeface="Calibri" charset="0"/>
              </a:rPr>
              <a:t>Su sede principal esta en Ginebra (Suiza)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751388" y="481012"/>
            <a:ext cx="3924301" cy="4752975"/>
          </a:xfrm>
          <a:prstGeom prst="rect">
            <a:avLst/>
          </a:prstGeom>
          <a:solidFill>
            <a:srgbClr val="E305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Calibri" panose="020F0502020204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93" y="1547120"/>
            <a:ext cx="2806425" cy="25842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9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7698" y="916770"/>
            <a:ext cx="805780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ES_tradnl" sz="1600" spc="-10">
                <a:latin typeface="Calibri" charset="0"/>
                <a:ea typeface="Calibri" charset="0"/>
                <a:cs typeface="Calibri" charset="0"/>
              </a:rPr>
              <a:t>El portafolio de mas de 19 200 estándares de ISO provee a las empresas, gobiernos y la sociedad con  herramientas practicas para las 3 dimensiones del desarrollo sustentable: económico, medioambiental y social.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4" b="995"/>
          <a:stretch/>
        </p:blipFill>
        <p:spPr>
          <a:xfrm>
            <a:off x="503238" y="1928378"/>
            <a:ext cx="8172450" cy="33056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32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10362" y="917113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buSzPct val="100000"/>
              <a:tabLst>
                <a:tab pos="121285" algn="l"/>
              </a:tabLst>
            </a:pPr>
            <a:r>
              <a:rPr lang="es-ES_tradnl" sz="1600" b="1" spc="-10" dirty="0">
                <a:latin typeface="Calibri" charset="0"/>
                <a:ea typeface="Calibri" charset="0"/>
                <a:cs typeface="Calibri" charset="0"/>
              </a:rPr>
              <a:t>ALGUNAS NORMAS ISO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6" b="-1"/>
          <a:stretch/>
        </p:blipFill>
        <p:spPr bwMode="auto">
          <a:xfrm>
            <a:off x="960505" y="1391635"/>
            <a:ext cx="7222989" cy="384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ipse 1"/>
          <p:cNvSpPr/>
          <p:nvPr/>
        </p:nvSpPr>
        <p:spPr>
          <a:xfrm>
            <a:off x="5873882" y="2578362"/>
            <a:ext cx="62630" cy="62630"/>
          </a:xfrm>
          <a:prstGeom prst="ellipse">
            <a:avLst/>
          </a:prstGeom>
          <a:solidFill>
            <a:srgbClr val="D2032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5873882" y="2773228"/>
            <a:ext cx="62630" cy="62630"/>
          </a:xfrm>
          <a:prstGeom prst="ellipse">
            <a:avLst/>
          </a:prstGeom>
          <a:solidFill>
            <a:srgbClr val="D2032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5873882" y="2968094"/>
            <a:ext cx="62630" cy="62630"/>
          </a:xfrm>
          <a:prstGeom prst="ellipse">
            <a:avLst/>
          </a:prstGeom>
          <a:solidFill>
            <a:srgbClr val="D2032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9" name="Elipse 8"/>
          <p:cNvSpPr/>
          <p:nvPr/>
        </p:nvSpPr>
        <p:spPr>
          <a:xfrm>
            <a:off x="5873882" y="3162960"/>
            <a:ext cx="62630" cy="62630"/>
          </a:xfrm>
          <a:prstGeom prst="ellipse">
            <a:avLst/>
          </a:prstGeom>
          <a:solidFill>
            <a:srgbClr val="D2032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873882" y="3357826"/>
            <a:ext cx="62630" cy="62630"/>
          </a:xfrm>
          <a:prstGeom prst="ellipse">
            <a:avLst/>
          </a:prstGeom>
          <a:solidFill>
            <a:srgbClr val="D2032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873882" y="3552692"/>
            <a:ext cx="62630" cy="62630"/>
          </a:xfrm>
          <a:prstGeom prst="ellipse">
            <a:avLst/>
          </a:prstGeom>
          <a:solidFill>
            <a:srgbClr val="D2032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873882" y="3747558"/>
            <a:ext cx="62630" cy="62630"/>
          </a:xfrm>
          <a:prstGeom prst="ellipse">
            <a:avLst/>
          </a:prstGeom>
          <a:solidFill>
            <a:srgbClr val="D2032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873882" y="3942424"/>
            <a:ext cx="62630" cy="62630"/>
          </a:xfrm>
          <a:prstGeom prst="ellipse">
            <a:avLst/>
          </a:prstGeom>
          <a:solidFill>
            <a:srgbClr val="D2032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5873882" y="4137287"/>
            <a:ext cx="62630" cy="62630"/>
          </a:xfrm>
          <a:prstGeom prst="ellipse">
            <a:avLst/>
          </a:prstGeom>
          <a:solidFill>
            <a:srgbClr val="D2032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699463" y="2166151"/>
            <a:ext cx="2459115" cy="2219417"/>
          </a:xfrm>
          <a:prstGeom prst="rect">
            <a:avLst/>
          </a:prstGeom>
          <a:noFill/>
          <a:ln>
            <a:solidFill>
              <a:srgbClr val="D2032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503238" y="377440"/>
            <a:ext cx="2430462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ISO</a:t>
            </a:r>
            <a:endParaRPr lang="es-PE" sz="10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4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8EABDC-EE9F-6D4B-8493-73E3A05BE100}"/>
              </a:ext>
            </a:extLst>
          </p:cNvPr>
          <p:cNvSpPr txBox="1"/>
          <p:nvPr/>
        </p:nvSpPr>
        <p:spPr>
          <a:xfrm>
            <a:off x="1008063" y="3169972"/>
            <a:ext cx="6409774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buClr>
                <a:srgbClr val="ACD144"/>
              </a:buClr>
              <a:buSzPct val="100000"/>
            </a:pPr>
            <a:r>
              <a:rPr lang="es-PE" sz="2800" dirty="0">
                <a:solidFill>
                  <a:schemeClr val="bg1"/>
                </a:solidFill>
                <a:latin typeface="Graphik Regular" charset="0"/>
                <a:ea typeface="Graphik Regular" charset="0"/>
                <a:cs typeface="Graphik Regular" charset="0"/>
              </a:rPr>
              <a:t>PRINCIPIOS BÁSICOS EN </a:t>
            </a:r>
            <a:b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</a:br>
            <a:r>
              <a:rPr lang="es-PE" sz="2800" b="1" dirty="0">
                <a:solidFill>
                  <a:schemeClr val="bg1"/>
                </a:solidFill>
                <a:latin typeface="Graphik Bold" charset="0"/>
                <a:ea typeface="Graphik Bold" charset="0"/>
                <a:cs typeface="Graphik Bold" charset="0"/>
              </a:rPr>
              <a:t>EL DESARROLLO DE ESTÁNDARES</a:t>
            </a:r>
            <a:endParaRPr lang="es-ES" sz="2800" b="1" dirty="0">
              <a:solidFill>
                <a:schemeClr val="bg1"/>
              </a:solidFill>
              <a:latin typeface="Graphik Bold" charset="0"/>
              <a:ea typeface="Graphik Bold" charset="0"/>
              <a:cs typeface="Graphik Bold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011318-DF6A-E443-82C0-13421C5F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869612"/>
            <a:ext cx="195423" cy="2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6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/>
          <p:cNvSpPr txBox="1"/>
          <p:nvPr/>
        </p:nvSpPr>
        <p:spPr>
          <a:xfrm>
            <a:off x="507698" y="915504"/>
            <a:ext cx="81679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5">
              <a:spcAft>
                <a:spcPts val="600"/>
              </a:spcAft>
              <a:buSzPct val="100000"/>
              <a:tabLst>
                <a:tab pos="121285" algn="l"/>
              </a:tabLst>
            </a:pPr>
            <a:r>
              <a:rPr lang="es-ES_tradnl" sz="1600" b="1" spc="-10" dirty="0">
                <a:latin typeface="Calibri" charset="0"/>
                <a:ea typeface="Calibri" charset="0"/>
                <a:cs typeface="Calibri" charset="0"/>
              </a:rPr>
              <a:t>PRINCIPIOS BÁSICOS EN EL DESARROLLO DE ESTÁNDARES</a:t>
            </a:r>
          </a:p>
        </p:txBody>
      </p:sp>
      <p:sp>
        <p:nvSpPr>
          <p:cNvPr id="4" name="Rectangle 5"/>
          <p:cNvSpPr/>
          <p:nvPr/>
        </p:nvSpPr>
        <p:spPr>
          <a:xfrm>
            <a:off x="503238" y="377440"/>
            <a:ext cx="42481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s-P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+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PRINCIPIOS BÁSICOS EN EL DESARROLLO DE ESTÁNDARES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74352BD-57DB-CF4C-8517-162844D880E3}"/>
              </a:ext>
            </a:extLst>
          </p:cNvPr>
          <p:cNvSpPr/>
          <p:nvPr/>
        </p:nvSpPr>
        <p:spPr>
          <a:xfrm>
            <a:off x="1356793" y="1450537"/>
            <a:ext cx="5331387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525">
              <a:buSzPct val="100000"/>
            </a:pPr>
            <a:r>
              <a:rPr lang="es-ES_tradnl" sz="1300" b="1" spc="-10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LOS ESTÁNDARES ISO RESPONDEN A UNA NECESIDAD DEL MERCADO</a:t>
            </a:r>
            <a:br>
              <a:rPr lang="es-ES_tradnl" sz="1300" b="1" spc="-10" dirty="0">
                <a:solidFill>
                  <a:srgbClr val="68529F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300" spc="-10" dirty="0">
                <a:latin typeface="Calibri" charset="0"/>
                <a:ea typeface="Calibri" charset="0"/>
                <a:cs typeface="Calibri" charset="0"/>
              </a:rPr>
              <a:t>ISO no decide que estándares desarrollar, pero responde a los requerimientos de la industria u otro </a:t>
            </a:r>
            <a:r>
              <a:rPr lang="es-ES_tradnl" sz="1300" spc="-10" dirty="0" err="1">
                <a:latin typeface="Calibri" charset="0"/>
                <a:ea typeface="Calibri" charset="0"/>
                <a:cs typeface="Calibri" charset="0"/>
              </a:rPr>
              <a:t>stakeholder</a:t>
            </a:r>
            <a:r>
              <a:rPr lang="es-ES_tradnl" sz="1300" spc="-10" dirty="0">
                <a:latin typeface="Calibri" charset="0"/>
                <a:ea typeface="Calibri" charset="0"/>
                <a:cs typeface="Calibri" charset="0"/>
              </a:rPr>
              <a:t>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B1ADFA4-BBA9-A64E-823D-DCAF09889EFC}"/>
              </a:ext>
            </a:extLst>
          </p:cNvPr>
          <p:cNvSpPr/>
          <p:nvPr/>
        </p:nvSpPr>
        <p:spPr>
          <a:xfrm>
            <a:off x="541714" y="1352491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01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E680DDF-023D-6B42-A7BC-C431EBA313F4}"/>
              </a:ext>
            </a:extLst>
          </p:cNvPr>
          <p:cNvCxnSpPr>
            <a:cxnSpLocks/>
            <a:stCxn id="20" idx="0"/>
            <a:endCxn id="24" idx="4"/>
          </p:cNvCxnSpPr>
          <p:nvPr/>
        </p:nvCxnSpPr>
        <p:spPr>
          <a:xfrm>
            <a:off x="1142391" y="1501338"/>
            <a:ext cx="0" cy="2953720"/>
          </a:xfrm>
          <a:prstGeom prst="line">
            <a:avLst/>
          </a:prstGeom>
          <a:ln>
            <a:solidFill>
              <a:srgbClr val="7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EE0781A-E875-D04D-BE31-EFA6FDF70724}"/>
              </a:ext>
            </a:extLst>
          </p:cNvPr>
          <p:cNvSpPr/>
          <p:nvPr/>
        </p:nvSpPr>
        <p:spPr>
          <a:xfrm>
            <a:off x="548859" y="2115175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02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94360C5-CE11-3644-BBC5-361ECC1F5D00}"/>
              </a:ext>
            </a:extLst>
          </p:cNvPr>
          <p:cNvSpPr/>
          <p:nvPr/>
        </p:nvSpPr>
        <p:spPr>
          <a:xfrm>
            <a:off x="552228" y="3144838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03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A0C7338-5B5E-724B-B1D0-943C2C9E4D46}"/>
              </a:ext>
            </a:extLst>
          </p:cNvPr>
          <p:cNvSpPr/>
          <p:nvPr/>
        </p:nvSpPr>
        <p:spPr>
          <a:xfrm>
            <a:off x="1356793" y="2243691"/>
            <a:ext cx="5396178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525">
              <a:buSzPct val="100000"/>
            </a:pPr>
            <a:r>
              <a:rPr lang="es-ES_tradnl" sz="1300" b="1" spc="-10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LOS ESTÁNDARES SE FUNDAMENTAN EN OPINIONES DE EXPERTOS </a:t>
            </a:r>
            <a:br>
              <a:rPr lang="es-ES_tradnl" sz="1300" b="1" spc="-10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300" b="1" spc="-10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DE TODO EL MUNDO</a:t>
            </a:r>
            <a:br>
              <a:rPr lang="es-ES_tradnl" sz="1300" b="1" spc="-10" dirty="0">
                <a:solidFill>
                  <a:srgbClr val="68529F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_tradnl" sz="1300" spc="-10" dirty="0">
                <a:latin typeface="Calibri" charset="0"/>
                <a:ea typeface="Calibri" charset="0"/>
                <a:cs typeface="Calibri" charset="0"/>
              </a:rPr>
              <a:t>Los estándares ISO son desarrollados por grupos de expertos que son parte de los llamados comités técnicos.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910112-0336-434A-AF23-B4463ABBB834}"/>
              </a:ext>
            </a:extLst>
          </p:cNvPr>
          <p:cNvSpPr/>
          <p:nvPr/>
        </p:nvSpPr>
        <p:spPr>
          <a:xfrm>
            <a:off x="1356793" y="3252288"/>
            <a:ext cx="5396178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525">
              <a:buSzPct val="100000"/>
            </a:pPr>
            <a:r>
              <a:rPr lang="es-ES_tradnl" sz="1300" b="1" spc="-10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LOS ESTÁNDARES ISO SON DESARROLLADOS A TRAVÉS DE PROCESOS DE MÚLTIPLES PARTES INTERESADAS</a:t>
            </a:r>
            <a:br>
              <a:rPr lang="es-ES_tradnl" sz="1300" b="1" spc="-10" dirty="0">
                <a:latin typeface="Calibri" charset="0"/>
                <a:ea typeface="Calibri" charset="0"/>
                <a:cs typeface="Calibri" charset="0"/>
              </a:rPr>
            </a:br>
            <a:r>
              <a:rPr lang="es-ES_tradnl" sz="1300" spc="-10" dirty="0">
                <a:latin typeface="Calibri" charset="0"/>
                <a:ea typeface="Calibri" charset="0"/>
                <a:cs typeface="Calibri" charset="0"/>
              </a:rPr>
              <a:t>Los comités técnicos están conformados por expertos de la industria relacionada, pero también de asociaciones de consumidores, académicos, </a:t>
            </a:r>
            <a:r>
              <a:rPr lang="es-ES_tradnl" sz="1300" spc="-10" dirty="0" err="1">
                <a:latin typeface="Calibri" charset="0"/>
                <a:ea typeface="Calibri" charset="0"/>
                <a:cs typeface="Calibri" charset="0"/>
              </a:rPr>
              <a:t>ONGs</a:t>
            </a:r>
            <a:r>
              <a:rPr lang="es-ES_tradnl" sz="1300" spc="-10" dirty="0">
                <a:latin typeface="Calibri" charset="0"/>
                <a:ea typeface="Calibri" charset="0"/>
                <a:cs typeface="Calibri" charset="0"/>
              </a:rPr>
              <a:t> y el gobierno.</a:t>
            </a:r>
          </a:p>
        </p:txBody>
      </p:sp>
      <p:grpSp>
        <p:nvGrpSpPr>
          <p:cNvPr id="12" name="Agrupar 16">
            <a:extLst>
              <a:ext uri="{FF2B5EF4-FFF2-40B4-BE49-F238E27FC236}">
                <a16:creationId xmlns:a16="http://schemas.microsoft.com/office/drawing/2014/main" id="{7FA50D7A-4E77-D046-8CEF-76B344A1A521}"/>
              </a:ext>
            </a:extLst>
          </p:cNvPr>
          <p:cNvGrpSpPr/>
          <p:nvPr/>
        </p:nvGrpSpPr>
        <p:grpSpPr>
          <a:xfrm>
            <a:off x="1071996" y="2273775"/>
            <a:ext cx="140792" cy="140258"/>
            <a:chOff x="3427964" y="2244682"/>
            <a:chExt cx="225891" cy="225034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76C81A89-1F01-F84E-B6EE-27AD7407B93D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35A40301-9D64-0A47-96D9-9F3BCF65649E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Agrupar 26">
            <a:extLst>
              <a:ext uri="{FF2B5EF4-FFF2-40B4-BE49-F238E27FC236}">
                <a16:creationId xmlns:a16="http://schemas.microsoft.com/office/drawing/2014/main" id="{C5C2DF23-66E4-F348-AF8F-68BB500EAC15}"/>
              </a:ext>
            </a:extLst>
          </p:cNvPr>
          <p:cNvGrpSpPr/>
          <p:nvPr/>
        </p:nvGrpSpPr>
        <p:grpSpPr>
          <a:xfrm>
            <a:off x="1071996" y="3290152"/>
            <a:ext cx="140792" cy="140258"/>
            <a:chOff x="3427964" y="2244682"/>
            <a:chExt cx="225891" cy="225034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3C6DE9E9-666F-F746-95F0-42FDFCF2DDE1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5C065721-6441-6648-8836-FB5B3EFCA615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8" name="Agrupar 29">
            <a:extLst>
              <a:ext uri="{FF2B5EF4-FFF2-40B4-BE49-F238E27FC236}">
                <a16:creationId xmlns:a16="http://schemas.microsoft.com/office/drawing/2014/main" id="{EE598964-F8C9-CF4E-BB9E-AF52327AE9F9}"/>
              </a:ext>
            </a:extLst>
          </p:cNvPr>
          <p:cNvGrpSpPr/>
          <p:nvPr/>
        </p:nvGrpSpPr>
        <p:grpSpPr>
          <a:xfrm>
            <a:off x="1071996" y="1467682"/>
            <a:ext cx="140792" cy="140258"/>
            <a:chOff x="3427964" y="2244682"/>
            <a:chExt cx="225891" cy="22503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90CE313-51A8-9B40-A48E-F83C66A18CE1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385CA0FD-E7A0-A643-B97B-35052CC5B52A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391C488-68A9-E042-B091-0C8509E006D2}"/>
              </a:ext>
            </a:extLst>
          </p:cNvPr>
          <p:cNvSpPr/>
          <p:nvPr/>
        </p:nvSpPr>
        <p:spPr>
          <a:xfrm>
            <a:off x="1356793" y="4337832"/>
            <a:ext cx="5396178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525">
              <a:buSzPct val="100000"/>
            </a:pPr>
            <a:r>
              <a:rPr lang="es-ES_tradnl" sz="1300" b="1" spc="-10" dirty="0">
                <a:solidFill>
                  <a:srgbClr val="714FA0"/>
                </a:solidFill>
                <a:latin typeface="Calibri" charset="0"/>
                <a:ea typeface="Calibri" charset="0"/>
                <a:cs typeface="Calibri" charset="0"/>
              </a:rPr>
              <a:t>LOS ESTÁNDARES ISO ESTÁN BASADOS DE FORMA CONSENSUADA</a:t>
            </a:r>
            <a:br>
              <a:rPr lang="es-ES_tradnl" sz="1300" spc="-10" dirty="0">
                <a:latin typeface="Calibri" charset="0"/>
                <a:ea typeface="Calibri" charset="0"/>
                <a:cs typeface="Calibri" charset="0"/>
              </a:rPr>
            </a:br>
            <a:r>
              <a:rPr lang="es-ES_tradnl" sz="1300" spc="-10" dirty="0">
                <a:latin typeface="Calibri" charset="0"/>
                <a:ea typeface="Calibri" charset="0"/>
                <a:cs typeface="Calibri" charset="0"/>
              </a:rPr>
              <a:t>El desarrollo de los estándares ISO es una evaluación basada en el consenso y las opiniones de todos los </a:t>
            </a:r>
            <a:r>
              <a:rPr lang="es-ES_tradnl" sz="1300" spc="-10" dirty="0" err="1">
                <a:latin typeface="Calibri" charset="0"/>
                <a:ea typeface="Calibri" charset="0"/>
                <a:cs typeface="Calibri" charset="0"/>
              </a:rPr>
              <a:t>stakeholders</a:t>
            </a:r>
            <a:r>
              <a:rPr lang="es-ES_tradnl" sz="1300" spc="-10" dirty="0">
                <a:latin typeface="Calibri" charset="0"/>
                <a:ea typeface="Calibri" charset="0"/>
                <a:cs typeface="Calibri" charset="0"/>
              </a:rPr>
              <a:t> son consideradas.</a:t>
            </a:r>
          </a:p>
        </p:txBody>
      </p:sp>
      <p:grpSp>
        <p:nvGrpSpPr>
          <p:cNvPr id="22" name="Agrupar 26">
            <a:extLst>
              <a:ext uri="{FF2B5EF4-FFF2-40B4-BE49-F238E27FC236}">
                <a16:creationId xmlns:a16="http://schemas.microsoft.com/office/drawing/2014/main" id="{6CCE12E1-7910-2343-B991-9B013E47BA0D}"/>
              </a:ext>
            </a:extLst>
          </p:cNvPr>
          <p:cNvGrpSpPr/>
          <p:nvPr/>
        </p:nvGrpSpPr>
        <p:grpSpPr>
          <a:xfrm>
            <a:off x="1071996" y="4348456"/>
            <a:ext cx="140792" cy="140258"/>
            <a:chOff x="3427964" y="2244682"/>
            <a:chExt cx="225891" cy="22503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8D350D2B-E6C6-E64F-B02F-C5511FF8C20C}"/>
                </a:ext>
              </a:extLst>
            </p:cNvPr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14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617F5F1E-0E06-F04B-BF28-40735EAB38E2}"/>
                </a:ext>
              </a:extLst>
            </p:cNvPr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Calibri" panose="020F0502020204030204" pitchFamily="34" charset="0"/>
              </a:endParaRPr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C2ACD8E-E223-8C4F-9B51-96F67229FD27}"/>
              </a:ext>
            </a:extLst>
          </p:cNvPr>
          <p:cNvSpPr/>
          <p:nvPr/>
        </p:nvSpPr>
        <p:spPr>
          <a:xfrm>
            <a:off x="552228" y="4174501"/>
            <a:ext cx="4008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800" b="1" dirty="0">
                <a:solidFill>
                  <a:srgbClr val="7150A0"/>
                </a:solidFill>
                <a:latin typeface="Calibri" charset="0"/>
                <a:ea typeface="Calibri" charset="0"/>
                <a:cs typeface="Calibri" charset="0"/>
              </a:rPr>
              <a:t>04</a:t>
            </a:r>
            <a:endParaRPr lang="es-PE" sz="2800" b="1" dirty="0">
              <a:solidFill>
                <a:srgbClr val="715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838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Diseño predetermin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apel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19768</TotalTime>
  <Words>1844</Words>
  <Application>Microsoft Macintosh PowerPoint</Application>
  <PresentationFormat>Presentación en pantalla (16:10)</PresentationFormat>
  <Paragraphs>192</Paragraphs>
  <Slides>27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</vt:lpstr>
      <vt:lpstr>Calibri</vt:lpstr>
      <vt:lpstr>Graphik Bold</vt:lpstr>
      <vt:lpstr>Graphik Medium</vt:lpstr>
      <vt:lpstr>Graphik Regular</vt:lpstr>
      <vt:lpstr>1_Diseño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Isil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Isil</dc:creator>
  <cp:lastModifiedBy>Microsoft Office User</cp:lastModifiedBy>
  <cp:revision>1435</cp:revision>
  <dcterms:created xsi:type="dcterms:W3CDTF">2006-06-01T21:36:52Z</dcterms:created>
  <dcterms:modified xsi:type="dcterms:W3CDTF">2021-06-03T04:05:42Z</dcterms:modified>
</cp:coreProperties>
</file>